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23"/>
  </p:handout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Lst>
  <p:sldSz cx="9144000" cy="6858000" type="screen4x3"/>
  <p:notesSz cx="9874250" cy="6797675"/>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7" d="100"/>
          <a:sy n="67" d="100"/>
        </p:scale>
        <p:origin x="1392"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4278842" cy="339884"/>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sz="quarter" idx="1"/>
          </p:nvPr>
        </p:nvSpPr>
        <p:spPr>
          <a:xfrm>
            <a:off x="5593123" y="0"/>
            <a:ext cx="4278842" cy="339884"/>
          </a:xfrm>
          <a:prstGeom prst="rect">
            <a:avLst/>
          </a:prstGeom>
        </p:spPr>
        <p:txBody>
          <a:bodyPr vert="horz" lIns="91440" tIns="45720" rIns="91440" bIns="45720" rtlCol="0"/>
          <a:lstStyle>
            <a:lvl1pPr algn="r">
              <a:defRPr sz="1200"/>
            </a:lvl1pPr>
          </a:lstStyle>
          <a:p>
            <a:fld id="{FE2C4DB8-4744-41B0-BD6B-023F1A3E92DA}" type="datetimeFigureOut">
              <a:rPr lang="ru-RU" smtClean="0"/>
              <a:t>06.11.2015</a:t>
            </a:fld>
            <a:endParaRPr lang="ru-RU"/>
          </a:p>
        </p:txBody>
      </p:sp>
      <p:sp>
        <p:nvSpPr>
          <p:cNvPr id="4" name="Нижний колонтитул 3"/>
          <p:cNvSpPr>
            <a:spLocks noGrp="1"/>
          </p:cNvSpPr>
          <p:nvPr>
            <p:ph type="ftr" sz="quarter" idx="2"/>
          </p:nvPr>
        </p:nvSpPr>
        <p:spPr>
          <a:xfrm>
            <a:off x="0" y="6456612"/>
            <a:ext cx="4278842" cy="339884"/>
          </a:xfrm>
          <a:prstGeom prst="rect">
            <a:avLst/>
          </a:prstGeom>
        </p:spPr>
        <p:txBody>
          <a:bodyPr vert="horz" lIns="91440" tIns="45720" rIns="91440" bIns="45720" rtlCol="0" anchor="b"/>
          <a:lstStyle>
            <a:lvl1pPr algn="l">
              <a:defRPr sz="1200"/>
            </a:lvl1pPr>
          </a:lstStyle>
          <a:p>
            <a:endParaRPr lang="ru-RU"/>
          </a:p>
        </p:txBody>
      </p:sp>
      <p:sp>
        <p:nvSpPr>
          <p:cNvPr id="5" name="Номер слайда 4"/>
          <p:cNvSpPr>
            <a:spLocks noGrp="1"/>
          </p:cNvSpPr>
          <p:nvPr>
            <p:ph type="sldNum" sz="quarter" idx="3"/>
          </p:nvPr>
        </p:nvSpPr>
        <p:spPr>
          <a:xfrm>
            <a:off x="5593123" y="6456612"/>
            <a:ext cx="4278842" cy="339884"/>
          </a:xfrm>
          <a:prstGeom prst="rect">
            <a:avLst/>
          </a:prstGeom>
        </p:spPr>
        <p:txBody>
          <a:bodyPr vert="horz" lIns="91440" tIns="45720" rIns="91440" bIns="45720" rtlCol="0" anchor="b"/>
          <a:lstStyle>
            <a:lvl1pPr algn="r">
              <a:defRPr sz="1200"/>
            </a:lvl1pPr>
          </a:lstStyle>
          <a:p>
            <a:fld id="{817A312E-0FE2-454F-AB8B-29F3AEC3B185}" type="slidenum">
              <a:rPr lang="ru-RU" smtClean="0"/>
              <a:t>‹#›</a:t>
            </a:fld>
            <a:endParaRPr lang="ru-RU"/>
          </a:p>
        </p:txBody>
      </p:sp>
    </p:spTree>
    <p:extLst>
      <p:ext uri="{BB962C8B-B14F-4D97-AF65-F5344CB8AC3E}">
        <p14:creationId xmlns:p14="http://schemas.microsoft.com/office/powerpoint/2010/main" val="66702465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6" name="Rounded Rectangle 15"/>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7" name="Group 9"/>
          <p:cNvGrpSpPr>
            <a:grpSpLocks noChangeAspect="1"/>
          </p:cNvGrpSpPr>
          <p:nvPr/>
        </p:nvGrpSpPr>
        <p:grpSpPr bwMode="hidden">
          <a:xfrm>
            <a:off x="211665" y="5353963"/>
            <a:ext cx="8723376" cy="1331580"/>
            <a:chOff x="-3905250" y="4294188"/>
            <a:chExt cx="13011150" cy="1892300"/>
          </a:xfrm>
        </p:grpSpPr>
        <p:sp>
          <p:nvSpPr>
            <p:cNvPr id="11"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4"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5"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ctrTitle"/>
          </p:nvPr>
        </p:nvSpPr>
        <p:spPr>
          <a:xfrm>
            <a:off x="685800" y="1600200"/>
            <a:ext cx="7772400" cy="1780108"/>
          </a:xfrm>
        </p:spPr>
        <p:txBody>
          <a:bodyPr anchor="b">
            <a:normAutofit/>
          </a:bodyPr>
          <a:lstStyle>
            <a:lvl1pPr>
              <a:defRPr sz="4400">
                <a:solidFill>
                  <a:srgbClr val="FFFFFF"/>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371600" y="3556001"/>
            <a:ext cx="6400800" cy="1473200"/>
          </a:xfrm>
        </p:spPr>
        <p:txBody>
          <a:bodyPr>
            <a:normAutofit/>
          </a:bodyPr>
          <a:lstStyle>
            <a:lvl1pPr marL="0" indent="0" algn="ctr">
              <a:buNone/>
              <a:defRPr sz="20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nchor="ctr"/>
          <a:lstStyle>
            <a:lvl1pPr algn="l">
              <a:defRPr/>
            </a:lvl1pPr>
            <a:lvl2pPr algn="l">
              <a:defRPr/>
            </a:lvl2pPr>
            <a:lvl3pPr algn="l">
              <a:defRPr/>
            </a:lvl3pPr>
            <a:lvl4pPr algn="l">
              <a:defRPr/>
            </a:lvl4pPr>
            <a:lvl5pPr algn="l">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1" name="Rounded Rectangle 20"/>
          <p:cNvSpPr/>
          <p:nvPr/>
        </p:nvSpPr>
        <p:spPr bwMode="hidden">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5C453CB-6FF9-4551-A917-2344A737BBCB}" type="slidenum">
              <a:rPr lang="ru-RU" smtClean="0"/>
              <a:t>‹#›</a:t>
            </a:fld>
            <a:endParaRPr lang="ru-RU" dirty="0"/>
          </a:p>
        </p:txBody>
      </p:sp>
      <p:grpSp>
        <p:nvGrpSpPr>
          <p:cNvPr id="15" name="Group 14"/>
          <p:cNvGrpSpPr>
            <a:grpSpLocks noChangeAspect="1"/>
          </p:cNvGrpSpPr>
          <p:nvPr/>
        </p:nvGrpSpPr>
        <p:grpSpPr bwMode="hidden">
          <a:xfrm>
            <a:off x="211665" y="714191"/>
            <a:ext cx="8723376" cy="1331580"/>
            <a:chOff x="-3905250" y="4294188"/>
            <a:chExt cx="13011150" cy="1892300"/>
          </a:xfrm>
        </p:grpSpPr>
        <p:sp>
          <p:nvSpPr>
            <p:cNvPr id="16"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7"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0" name="Freeform 19"/>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Vertical Title 1"/>
          <p:cNvSpPr>
            <a:spLocks noGrp="1"/>
          </p:cNvSpPr>
          <p:nvPr>
            <p:ph type="title" orient="vert"/>
          </p:nvPr>
        </p:nvSpPr>
        <p:spPr>
          <a:xfrm>
            <a:off x="6629400" y="1447800"/>
            <a:ext cx="2057400" cy="4487333"/>
          </a:xfrm>
        </p:spPr>
        <p:txBody>
          <a:bodyPr vert="eaVert" anchor="ctr"/>
          <a:lstStyle>
            <a:lvl1pPr algn="l">
              <a:defRPr>
                <a:solidFill>
                  <a:schemeClr val="tx2"/>
                </a:solidFill>
              </a:defRPr>
            </a:lvl1pPr>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1447800"/>
            <a:ext cx="6019800" cy="4487334"/>
          </a:xfrm>
        </p:spPr>
        <p:txBody>
          <a:bodyPr vert="eaVert"/>
          <a:lstStyle>
            <a:lvl1pPr>
              <a:buClr>
                <a:schemeClr val="accent1"/>
              </a:buClr>
              <a:defRPr/>
            </a:lvl1pPr>
            <a:lvl2pPr>
              <a:buClr>
                <a:schemeClr val="accent1"/>
              </a:buClr>
              <a:defRPr/>
            </a:lvl2pPr>
            <a:lvl3pPr>
              <a:buClr>
                <a:schemeClr val="accent1"/>
              </a:buClr>
              <a:defRPr/>
            </a:lvl3pPr>
            <a:lvl4pPr>
              <a:buClr>
                <a:schemeClr val="accent1"/>
              </a:buClr>
              <a:defRPr/>
            </a:lvl4pPr>
            <a:lvl5pPr>
              <a:buClr>
                <a:schemeClr val="accent1"/>
              </a:buClr>
              <a:defRPr/>
            </a:lvl5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5C453CB-6FF9-4551-A917-2344A737BBCB}" type="slidenum">
              <a:rPr lang="ru-RU" smtClean="0"/>
              <a:t>‹#›</a:t>
            </a:fld>
            <a:endParaRPr lang="ru-RU" dirty="0"/>
          </a:p>
        </p:txBody>
      </p:sp>
      <p:sp>
        <p:nvSpPr>
          <p:cNvPr id="7" name="Title 6"/>
          <p:cNvSpPr>
            <a:spLocks noGrp="1"/>
          </p:cNvSpPr>
          <p:nvPr>
            <p:ph type="title"/>
          </p:nvPr>
        </p:nvSpPr>
        <p:spPr/>
        <p:txBody>
          <a:bodyPr/>
          <a:lstStyle/>
          <a:p>
            <a:r>
              <a:rPr lang="ru-RU" smtClean="0"/>
              <a:t>Образец заголовка</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14" name="Rounded Rectangle 13"/>
          <p:cNvSpPr/>
          <p:nvPr/>
        </p:nvSpPr>
        <p:spPr>
          <a:xfrm>
            <a:off x="228600" y="228600"/>
            <a:ext cx="8695944" cy="4736592"/>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Freeform 14"/>
          <p:cNvSpPr>
            <a:spLocks/>
          </p:cNvSpPr>
          <p:nvPr/>
        </p:nvSpPr>
        <p:spPr bwMode="hidden">
          <a:xfrm>
            <a:off x="6047438" y="4203592"/>
            <a:ext cx="2876429" cy="714026"/>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18"/>
          <p:cNvSpPr>
            <a:spLocks/>
          </p:cNvSpPr>
          <p:nvPr/>
        </p:nvSpPr>
        <p:spPr bwMode="hidden">
          <a:xfrm>
            <a:off x="2619320" y="4075290"/>
            <a:ext cx="5544515" cy="850138"/>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22"/>
          <p:cNvSpPr>
            <a:spLocks/>
          </p:cNvSpPr>
          <p:nvPr/>
        </p:nvSpPr>
        <p:spPr bwMode="hidden">
          <a:xfrm>
            <a:off x="2828728" y="4087562"/>
            <a:ext cx="5467980" cy="774272"/>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6"/>
          <p:cNvSpPr>
            <a:spLocks/>
          </p:cNvSpPr>
          <p:nvPr/>
        </p:nvSpPr>
        <p:spPr bwMode="hidden">
          <a:xfrm>
            <a:off x="5609489" y="4074174"/>
            <a:ext cx="3308000" cy="651549"/>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3" name="Freeform 10"/>
          <p:cNvSpPr>
            <a:spLocks/>
          </p:cNvSpPr>
          <p:nvPr/>
        </p:nvSpPr>
        <p:spPr bwMode="hidden">
          <a:xfrm>
            <a:off x="211665" y="4058555"/>
            <a:ext cx="8723376" cy="1329874"/>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 name="Title 1"/>
          <p:cNvSpPr>
            <a:spLocks noGrp="1"/>
          </p:cNvSpPr>
          <p:nvPr>
            <p:ph type="title"/>
          </p:nvPr>
        </p:nvSpPr>
        <p:spPr>
          <a:xfrm>
            <a:off x="690032" y="2463560"/>
            <a:ext cx="7772400" cy="1524000"/>
          </a:xfrm>
        </p:spPr>
        <p:txBody>
          <a:bodyPr anchor="t">
            <a:normAutofit/>
          </a:bodyPr>
          <a:lstStyle>
            <a:lvl1pPr algn="ctr">
              <a:defRPr sz="4400" b="0" cap="none"/>
            </a:lvl1pPr>
          </a:lstStyle>
          <a:p>
            <a:r>
              <a:rPr lang="ru-RU" smtClean="0"/>
              <a:t>Образец заголовка</a:t>
            </a:r>
            <a:endParaRPr lang="en-US" dirty="0"/>
          </a:p>
        </p:txBody>
      </p:sp>
      <p:sp>
        <p:nvSpPr>
          <p:cNvPr id="3" name="Text Placeholder 2"/>
          <p:cNvSpPr>
            <a:spLocks noGrp="1"/>
          </p:cNvSpPr>
          <p:nvPr>
            <p:ph type="body" idx="1"/>
          </p:nvPr>
        </p:nvSpPr>
        <p:spPr>
          <a:xfrm>
            <a:off x="1367365" y="1437448"/>
            <a:ext cx="6417734" cy="939801"/>
          </a:xfrm>
        </p:spPr>
        <p:txBody>
          <a:bodyPr anchor="b">
            <a:normAutofit/>
          </a:bodyPr>
          <a:lstStyle>
            <a:lvl1pPr marL="0" indent="0" algn="ctr">
              <a:buNone/>
              <a:defRPr sz="200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5" name="Footer Placeholder 4"/>
          <p:cNvSpPr>
            <a:spLocks noGrp="1"/>
          </p:cNvSpPr>
          <p:nvPr>
            <p:ph type="ftr" sz="quarter" idx="11"/>
          </p:nvPr>
        </p:nvSpPr>
        <p:spPr/>
        <p:txBody>
          <a:bodyPr/>
          <a:lstStyle/>
          <a:p>
            <a:endParaRPr lang="ru-RU" dirty="0"/>
          </a:p>
        </p:txBody>
      </p:sp>
      <p:sp>
        <p:nvSpPr>
          <p:cNvPr id="6" name="Slide Number Placeholder 5"/>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5" name="Date Placeholder 4"/>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5C453CB-6FF9-4551-A917-2344A737BBCB}" type="slidenum">
              <a:rPr lang="ru-RU" smtClean="0"/>
              <a:t>‹#›</a:t>
            </a:fld>
            <a:endParaRPr lang="ru-RU" dirty="0"/>
          </a:p>
        </p:txBody>
      </p:sp>
      <p:sp>
        <p:nvSpPr>
          <p:cNvPr id="9" name="Content Placeholder 8"/>
          <p:cNvSpPr>
            <a:spLocks noGrp="1"/>
          </p:cNvSpPr>
          <p:nvPr>
            <p:ph sz="quarter" idx="13"/>
          </p:nvPr>
        </p:nvSpPr>
        <p:spPr>
          <a:xfrm>
            <a:off x="676655"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2679192"/>
            <a:ext cx="3822192" cy="34472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676656" y="2678114"/>
            <a:ext cx="3822192" cy="639762"/>
          </a:xfrm>
        </p:spPr>
        <p:txBody>
          <a:bodyPr anchor="ctr"/>
          <a:lstStyle>
            <a:lvl1pPr marL="0" indent="0" algn="ctr">
              <a:buNone/>
              <a:defRPr sz="2400" b="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677332" y="3429000"/>
            <a:ext cx="3820055"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8200" y="2678113"/>
            <a:ext cx="3822192" cy="639762"/>
          </a:xfrm>
        </p:spPr>
        <p:txBody>
          <a:bodyPr anchor="ctr"/>
          <a:lstStyle>
            <a:lvl1pPr marL="0" indent="0" algn="ctr">
              <a:buNone/>
              <a:defRPr sz="2400" b="0" i="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3429000"/>
            <a:ext cx="3822192" cy="2697163"/>
          </a:xfrm>
        </p:spPr>
        <p:txBody>
          <a:bodyPr/>
          <a:lstStyle>
            <a:lvl1pPr>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8" name="Footer Placeholder 7"/>
          <p:cNvSpPr>
            <a:spLocks noGrp="1"/>
          </p:cNvSpPr>
          <p:nvPr>
            <p:ph type="ftr" sz="quarter" idx="11"/>
          </p:nvPr>
        </p:nvSpPr>
        <p:spPr/>
        <p:txBody>
          <a:bodyPr/>
          <a:lstStyle/>
          <a:p>
            <a:endParaRPr lang="ru-RU" dirty="0"/>
          </a:p>
        </p:txBody>
      </p:sp>
      <p:sp>
        <p:nvSpPr>
          <p:cNvPr id="9" name="Slide Number Placeholder 8"/>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4" name="Footer Placeholder 3"/>
          <p:cNvSpPr>
            <a:spLocks noGrp="1"/>
          </p:cNvSpPr>
          <p:nvPr>
            <p:ph type="ftr" sz="quarter" idx="11"/>
          </p:nvPr>
        </p:nvSpPr>
        <p:spPr/>
        <p:txBody>
          <a:bodyPr/>
          <a:lstStyle/>
          <a:p>
            <a:endParaRPr lang="ru-RU" dirty="0"/>
          </a:p>
        </p:txBody>
      </p:sp>
      <p:sp>
        <p:nvSpPr>
          <p:cNvPr id="5" name="Slide Number Placeholder 4"/>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12" name="Rounded Rectangle 11"/>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6" name="Group 5"/>
          <p:cNvGrpSpPr>
            <a:grpSpLocks noChangeAspect="1"/>
          </p:cNvGrpSpPr>
          <p:nvPr/>
        </p:nvGrpSpPr>
        <p:grpSpPr bwMode="hidden">
          <a:xfrm>
            <a:off x="211665" y="714191"/>
            <a:ext cx="8723376" cy="1329874"/>
            <a:chOff x="-3905251" y="4294188"/>
            <a:chExt cx="13027839" cy="1892300"/>
          </a:xfrm>
        </p:grpSpPr>
        <p:sp>
          <p:nvSpPr>
            <p:cNvPr id="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Date Placeholder 1"/>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3" name="Footer Placeholder 2"/>
          <p:cNvSpPr>
            <a:spLocks noGrp="1"/>
          </p:cNvSpPr>
          <p:nvPr>
            <p:ph type="ftr" sz="quarter" idx="11"/>
          </p:nvPr>
        </p:nvSpPr>
        <p:spPr/>
        <p:txBody>
          <a:bodyPr/>
          <a:lstStyle/>
          <a:p>
            <a:endParaRPr lang="ru-RU" dirty="0"/>
          </a:p>
        </p:txBody>
      </p:sp>
      <p:sp>
        <p:nvSpPr>
          <p:cNvPr id="4" name="Slide Number Placeholder 3"/>
          <p:cNvSpPr>
            <a:spLocks noGrp="1"/>
          </p:cNvSpPr>
          <p:nvPr>
            <p:ph type="sldNum" sz="quarter" idx="12"/>
          </p:nvPr>
        </p:nvSpPr>
        <p:spPr/>
        <p:txBody>
          <a:bodyPr/>
          <a:lstStyle/>
          <a:p>
            <a:fld id="{05C453CB-6FF9-4551-A917-2344A737BBCB}" type="slidenum">
              <a:rPr lang="ru-RU" smtClean="0"/>
              <a:t>‹#›</a:t>
            </a:fld>
            <a:endParaRPr lang="ru-RU"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1426464"/>
          </a:xfrm>
          <a:prstGeom prst="roundRect">
            <a:avLst>
              <a:gd name="adj" fmla="val 7136"/>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Date Placeholder 4"/>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5C453CB-6FF9-4551-A917-2344A737BBCB}" type="slidenum">
              <a:rPr lang="ru-RU" smtClean="0"/>
              <a:t>‹#›</a:t>
            </a:fld>
            <a:endParaRPr lang="ru-RU" dirty="0"/>
          </a:p>
        </p:txBody>
      </p:sp>
      <p:sp>
        <p:nvSpPr>
          <p:cNvPr id="4" name="Text Placeholder 3"/>
          <p:cNvSpPr>
            <a:spLocks noGrp="1"/>
          </p:cNvSpPr>
          <p:nvPr>
            <p:ph type="body" sz="half" idx="2"/>
          </p:nvPr>
        </p:nvSpPr>
        <p:spPr>
          <a:xfrm>
            <a:off x="914400" y="3581400"/>
            <a:ext cx="3352800" cy="1905001"/>
          </a:xfrm>
        </p:spPr>
        <p:txBody>
          <a:bodyPr anchor="t">
            <a:normAutofit/>
          </a:bodyPr>
          <a:lstStyle>
            <a:lvl1pPr marL="0" indent="0">
              <a:spcBef>
                <a:spcPts val="0"/>
              </a:spcBef>
              <a:spcAft>
                <a:spcPts val="600"/>
              </a:spcAft>
              <a:buNone/>
              <a:defRPr sz="18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grpSp>
        <p:nvGrpSpPr>
          <p:cNvPr id="2" name="Group 23"/>
          <p:cNvGrpSpPr>
            <a:grpSpLocks noChangeAspect="1"/>
          </p:cNvGrpSpPr>
          <p:nvPr/>
        </p:nvGrpSpPr>
        <p:grpSpPr bwMode="hidden">
          <a:xfrm>
            <a:off x="211665" y="714191"/>
            <a:ext cx="8723376" cy="1331580"/>
            <a:chOff x="-3905250" y="4294188"/>
            <a:chExt cx="13011150" cy="1892300"/>
          </a:xfrm>
        </p:grpSpPr>
        <p:sp>
          <p:nvSpPr>
            <p:cNvPr id="25"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6"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7"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8"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9" name="Freeform 28"/>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2" name="Title 21"/>
          <p:cNvSpPr>
            <a:spLocks noGrp="1"/>
          </p:cNvSpPr>
          <p:nvPr>
            <p:ph type="title"/>
          </p:nvPr>
        </p:nvSpPr>
        <p:spPr>
          <a:xfrm>
            <a:off x="914400" y="2286000"/>
            <a:ext cx="3352800" cy="1252728"/>
          </a:xfrm>
        </p:spPr>
        <p:txBody>
          <a:bodyPr anchor="b">
            <a:noAutofit/>
          </a:bodyPr>
          <a:lstStyle>
            <a:lvl1pPr algn="l">
              <a:defRPr sz="3200">
                <a:solidFill>
                  <a:schemeClr val="tx2"/>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651962" y="1828800"/>
            <a:ext cx="3904076" cy="3810000"/>
          </a:xfrm>
        </p:spPr>
        <p:txBody>
          <a:bodyPr anchor="ctr"/>
          <a:lstStyle>
            <a:lvl1pPr>
              <a:buClr>
                <a:schemeClr val="bg1"/>
              </a:buClr>
              <a:defRPr sz="2200">
                <a:solidFill>
                  <a:schemeClr val="tx2"/>
                </a:solidFill>
              </a:defRPr>
            </a:lvl1pPr>
            <a:lvl2pPr>
              <a:buClr>
                <a:schemeClr val="bg1"/>
              </a:buClr>
              <a:defRPr sz="2000">
                <a:solidFill>
                  <a:schemeClr val="tx2"/>
                </a:solidFill>
              </a:defRPr>
            </a:lvl2pPr>
            <a:lvl3pPr>
              <a:buClr>
                <a:schemeClr val="bg1"/>
              </a:buClr>
              <a:defRPr sz="1800">
                <a:solidFill>
                  <a:schemeClr val="tx2"/>
                </a:solidFill>
              </a:defRPr>
            </a:lvl3pPr>
            <a:lvl4pPr>
              <a:buClr>
                <a:schemeClr val="bg1"/>
              </a:buClr>
              <a:defRPr sz="1600">
                <a:solidFill>
                  <a:schemeClr val="tx2"/>
                </a:solidFill>
              </a:defRPr>
            </a:lvl4pPr>
            <a:lvl5pPr>
              <a:buClr>
                <a:schemeClr val="bg1"/>
              </a:buClr>
              <a:defRPr sz="1600">
                <a:solidFill>
                  <a:schemeClr val="tx2"/>
                </a:solidFill>
              </a:defRPr>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5" name="Rounded Rectangle 14"/>
          <p:cNvSpPr/>
          <p:nvPr/>
        </p:nvSpPr>
        <p:spPr>
          <a:xfrm>
            <a:off x="228600" y="228600"/>
            <a:ext cx="8695944" cy="6035040"/>
          </a:xfrm>
          <a:prstGeom prst="roundRect">
            <a:avLst>
              <a:gd name="adj" fmla="val 1272"/>
            </a:avLst>
          </a:prstGeom>
          <a:gradFill>
            <a:gsLst>
              <a:gs pos="0">
                <a:schemeClr val="accent1">
                  <a:lumMod val="75000"/>
                </a:schemeClr>
              </a:gs>
              <a:gs pos="10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9" name="Group 8"/>
          <p:cNvGrpSpPr>
            <a:grpSpLocks noChangeAspect="1"/>
          </p:cNvGrpSpPr>
          <p:nvPr/>
        </p:nvGrpSpPr>
        <p:grpSpPr bwMode="hidden">
          <a:xfrm>
            <a:off x="211665" y="5353963"/>
            <a:ext cx="8723376" cy="1331580"/>
            <a:chOff x="-3905250" y="4294188"/>
            <a:chExt cx="13011150" cy="1892300"/>
          </a:xfrm>
        </p:grpSpPr>
        <p:sp>
          <p:nvSpPr>
            <p:cNvPr id="10"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1"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2"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3"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14" name="Freeform 10"/>
            <p:cNvSpPr>
              <a:spLocks/>
            </p:cNvSpPr>
            <p:nvPr/>
          </p:nvSpPr>
          <p:spPr bwMode="hidden">
            <a:xfrm>
              <a:off x="-3905250" y="4294188"/>
              <a:ext cx="13011150"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1"/>
          <p:cNvSpPr>
            <a:spLocks noGrp="1"/>
          </p:cNvSpPr>
          <p:nvPr>
            <p:ph type="title"/>
          </p:nvPr>
        </p:nvSpPr>
        <p:spPr>
          <a:xfrm>
            <a:off x="4874155" y="338667"/>
            <a:ext cx="3812645" cy="2429934"/>
          </a:xfrm>
        </p:spPr>
        <p:txBody>
          <a:bodyPr anchor="b">
            <a:normAutofit/>
          </a:bodyPr>
          <a:lstStyle>
            <a:lvl1pPr algn="l">
              <a:defRPr sz="2800" b="0">
                <a:solidFill>
                  <a:srgbClr val="FFFFFF"/>
                </a:solidFill>
              </a:defRPr>
            </a:lvl1pPr>
          </a:lstStyle>
          <a:p>
            <a:r>
              <a:rPr lang="ru-RU" smtClean="0"/>
              <a:t>Образец заголовка</a:t>
            </a:r>
            <a:endParaRPr lang="en-US" dirty="0"/>
          </a:p>
        </p:txBody>
      </p:sp>
      <p:sp>
        <p:nvSpPr>
          <p:cNvPr id="4" name="Text Placeholder 3"/>
          <p:cNvSpPr>
            <a:spLocks noGrp="1"/>
          </p:cNvSpPr>
          <p:nvPr>
            <p:ph type="body" sz="half" idx="2"/>
          </p:nvPr>
        </p:nvSpPr>
        <p:spPr>
          <a:xfrm>
            <a:off x="4868333" y="2785533"/>
            <a:ext cx="3818467" cy="2421467"/>
          </a:xfrm>
        </p:spPr>
        <p:txBody>
          <a:bodyPr>
            <a:normAutofit/>
          </a:bodyPr>
          <a:lstStyle>
            <a:lvl1pPr marL="0" indent="0">
              <a:buNone/>
              <a:defRPr sz="18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C86B4D3-32E4-4D36-A2FA-E90C9F31A74C}" type="datetimeFigureOut">
              <a:rPr lang="ru-RU" smtClean="0"/>
              <a:t>06.11.2015</a:t>
            </a:fld>
            <a:endParaRPr lang="ru-RU" dirty="0"/>
          </a:p>
        </p:txBody>
      </p:sp>
      <p:sp>
        <p:nvSpPr>
          <p:cNvPr id="6" name="Footer Placeholder 5"/>
          <p:cNvSpPr>
            <a:spLocks noGrp="1"/>
          </p:cNvSpPr>
          <p:nvPr>
            <p:ph type="ftr" sz="quarter" idx="11"/>
          </p:nvPr>
        </p:nvSpPr>
        <p:spPr/>
        <p:txBody>
          <a:bodyPr/>
          <a:lstStyle/>
          <a:p>
            <a:endParaRPr lang="ru-RU" dirty="0"/>
          </a:p>
        </p:txBody>
      </p:sp>
      <p:sp>
        <p:nvSpPr>
          <p:cNvPr id="7" name="Slide Number Placeholder 6"/>
          <p:cNvSpPr>
            <a:spLocks noGrp="1"/>
          </p:cNvSpPr>
          <p:nvPr>
            <p:ph type="sldNum" sz="quarter" idx="12"/>
          </p:nvPr>
        </p:nvSpPr>
        <p:spPr/>
        <p:txBody>
          <a:bodyPr/>
          <a:lstStyle/>
          <a:p>
            <a:fld id="{05C453CB-6FF9-4551-A917-2344A737BBCB}" type="slidenum">
              <a:rPr lang="ru-RU" smtClean="0"/>
              <a:t>‹#›</a:t>
            </a:fld>
            <a:endParaRPr lang="ru-RU" dirty="0"/>
          </a:p>
        </p:txBody>
      </p:sp>
      <p:sp>
        <p:nvSpPr>
          <p:cNvPr id="3" name="Picture Placeholder 2"/>
          <p:cNvSpPr>
            <a:spLocks noGrp="1"/>
          </p:cNvSpPr>
          <p:nvPr>
            <p:ph type="pic" idx="1"/>
          </p:nvPr>
        </p:nvSpPr>
        <p:spPr>
          <a:xfrm>
            <a:off x="838200" y="1371600"/>
            <a:ext cx="3566160" cy="2926080"/>
          </a:xfrm>
          <a:prstGeom prst="roundRect">
            <a:avLst>
              <a:gd name="adj" fmla="val 3924"/>
            </a:avLst>
          </a:prstGeom>
          <a:solidFill>
            <a:schemeClr val="accent1"/>
          </a:solidFill>
          <a:ln>
            <a:noFill/>
          </a:ln>
          <a:effectLst>
            <a:reflection blurRad="12700" stA="30000" endPos="30000" dist="5000" dir="5400000" sy="-100000" algn="bl" rotWithShape="0"/>
          </a:effectLst>
          <a:scene3d>
            <a:camera prst="perspectiveContrastingLeftFacing" fov="600000">
              <a:rot lat="240000" lon="19799999" rev="0"/>
            </a:camera>
            <a:lightRig rig="threePt" dir="t">
              <a:rot lat="0" lon="0" rev="2700000"/>
            </a:lightRig>
          </a:scene3d>
          <a:sp3d>
            <a:bevelT w="44450" h="31750"/>
          </a:sp3d>
        </p:spPr>
        <p:txBody>
          <a:bodyPr/>
          <a:lstStyle>
            <a:lvl1pPr marL="0" indent="0" algn="ctr">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dirty="0" smtClean="0"/>
              <a:t>Вставка рисунка</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4" name="Rounded Rectangle 13"/>
          <p:cNvSpPr/>
          <p:nvPr/>
        </p:nvSpPr>
        <p:spPr>
          <a:xfrm>
            <a:off x="228600" y="228600"/>
            <a:ext cx="8695944" cy="2468880"/>
          </a:xfrm>
          <a:prstGeom prst="roundRect">
            <a:avLst>
              <a:gd name="adj" fmla="val 3362"/>
            </a:avLst>
          </a:prstGeom>
          <a:gradFill>
            <a:gsLst>
              <a:gs pos="0">
                <a:schemeClr val="accent1">
                  <a:lumMod val="75000"/>
                </a:schemeClr>
              </a:gs>
              <a:gs pos="90000">
                <a:schemeClr val="accent1">
                  <a:lumMod val="60000"/>
                  <a:lumOff val="40000"/>
                </a:schemeClr>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8" name="Group 15"/>
          <p:cNvGrpSpPr>
            <a:grpSpLocks noChangeAspect="1"/>
          </p:cNvGrpSpPr>
          <p:nvPr/>
        </p:nvGrpSpPr>
        <p:grpSpPr bwMode="hidden">
          <a:xfrm>
            <a:off x="211665" y="1679429"/>
            <a:ext cx="8723376" cy="1329874"/>
            <a:chOff x="-3905251" y="4294188"/>
            <a:chExt cx="13027839" cy="1892300"/>
          </a:xfrm>
        </p:grpSpPr>
        <p:sp>
          <p:nvSpPr>
            <p:cNvPr id="17" name="Freeform 14"/>
            <p:cNvSpPr>
              <a:spLocks/>
            </p:cNvSpPr>
            <p:nvPr/>
          </p:nvSpPr>
          <p:spPr bwMode="hidden">
            <a:xfrm>
              <a:off x="4810125" y="4500563"/>
              <a:ext cx="4295775" cy="1016000"/>
            </a:xfrm>
            <a:custGeom>
              <a:avLst/>
              <a:gdLst/>
              <a:ahLst/>
              <a:cxnLst>
                <a:cxn ang="0">
                  <a:pos x="2700" y="0"/>
                </a:cxn>
                <a:cxn ang="0">
                  <a:pos x="2700" y="0"/>
                </a:cxn>
                <a:cxn ang="0">
                  <a:pos x="2586" y="18"/>
                </a:cxn>
                <a:cxn ang="0">
                  <a:pos x="2470" y="38"/>
                </a:cxn>
                <a:cxn ang="0">
                  <a:pos x="2352" y="60"/>
                </a:cxn>
                <a:cxn ang="0">
                  <a:pos x="2230" y="82"/>
                </a:cxn>
                <a:cxn ang="0">
                  <a:pos x="2106" y="108"/>
                </a:cxn>
                <a:cxn ang="0">
                  <a:pos x="1978" y="134"/>
                </a:cxn>
                <a:cxn ang="0">
                  <a:pos x="1848" y="164"/>
                </a:cxn>
                <a:cxn ang="0">
                  <a:pos x="1714" y="194"/>
                </a:cxn>
                <a:cxn ang="0">
                  <a:pos x="1714" y="194"/>
                </a:cxn>
                <a:cxn ang="0">
                  <a:pos x="1472" y="252"/>
                </a:cxn>
                <a:cxn ang="0">
                  <a:pos x="1236" y="304"/>
                </a:cxn>
                <a:cxn ang="0">
                  <a:pos x="1010" y="352"/>
                </a:cxn>
                <a:cxn ang="0">
                  <a:pos x="792" y="398"/>
                </a:cxn>
                <a:cxn ang="0">
                  <a:pos x="584" y="438"/>
                </a:cxn>
                <a:cxn ang="0">
                  <a:pos x="382" y="474"/>
                </a:cxn>
                <a:cxn ang="0">
                  <a:pos x="188" y="508"/>
                </a:cxn>
                <a:cxn ang="0">
                  <a:pos x="0" y="538"/>
                </a:cxn>
                <a:cxn ang="0">
                  <a:pos x="0" y="538"/>
                </a:cxn>
                <a:cxn ang="0">
                  <a:pos x="130" y="556"/>
                </a:cxn>
                <a:cxn ang="0">
                  <a:pos x="254" y="572"/>
                </a:cxn>
                <a:cxn ang="0">
                  <a:pos x="374" y="586"/>
                </a:cxn>
                <a:cxn ang="0">
                  <a:pos x="492" y="598"/>
                </a:cxn>
                <a:cxn ang="0">
                  <a:pos x="606" y="610"/>
                </a:cxn>
                <a:cxn ang="0">
                  <a:pos x="716" y="618"/>
                </a:cxn>
                <a:cxn ang="0">
                  <a:pos x="822" y="626"/>
                </a:cxn>
                <a:cxn ang="0">
                  <a:pos x="926" y="632"/>
                </a:cxn>
                <a:cxn ang="0">
                  <a:pos x="1028" y="636"/>
                </a:cxn>
                <a:cxn ang="0">
                  <a:pos x="1126" y="638"/>
                </a:cxn>
                <a:cxn ang="0">
                  <a:pos x="1220" y="640"/>
                </a:cxn>
                <a:cxn ang="0">
                  <a:pos x="1312" y="640"/>
                </a:cxn>
                <a:cxn ang="0">
                  <a:pos x="1402" y="638"/>
                </a:cxn>
                <a:cxn ang="0">
                  <a:pos x="1490" y="636"/>
                </a:cxn>
                <a:cxn ang="0">
                  <a:pos x="1574" y="632"/>
                </a:cxn>
                <a:cxn ang="0">
                  <a:pos x="1656" y="626"/>
                </a:cxn>
                <a:cxn ang="0">
                  <a:pos x="1734" y="620"/>
                </a:cxn>
                <a:cxn ang="0">
                  <a:pos x="1812" y="612"/>
                </a:cxn>
                <a:cxn ang="0">
                  <a:pos x="1886" y="602"/>
                </a:cxn>
                <a:cxn ang="0">
                  <a:pos x="1960" y="592"/>
                </a:cxn>
                <a:cxn ang="0">
                  <a:pos x="2030" y="580"/>
                </a:cxn>
                <a:cxn ang="0">
                  <a:pos x="2100" y="568"/>
                </a:cxn>
                <a:cxn ang="0">
                  <a:pos x="2166" y="554"/>
                </a:cxn>
                <a:cxn ang="0">
                  <a:pos x="2232" y="540"/>
                </a:cxn>
                <a:cxn ang="0">
                  <a:pos x="2296" y="524"/>
                </a:cxn>
                <a:cxn ang="0">
                  <a:pos x="2358" y="508"/>
                </a:cxn>
                <a:cxn ang="0">
                  <a:pos x="2418" y="490"/>
                </a:cxn>
                <a:cxn ang="0">
                  <a:pos x="2478" y="472"/>
                </a:cxn>
                <a:cxn ang="0">
                  <a:pos x="2592" y="432"/>
                </a:cxn>
                <a:cxn ang="0">
                  <a:pos x="2702" y="390"/>
                </a:cxn>
                <a:cxn ang="0">
                  <a:pos x="2702" y="390"/>
                </a:cxn>
                <a:cxn ang="0">
                  <a:pos x="2706" y="388"/>
                </a:cxn>
                <a:cxn ang="0">
                  <a:pos x="2706" y="388"/>
                </a:cxn>
                <a:cxn ang="0">
                  <a:pos x="2706" y="0"/>
                </a:cxn>
                <a:cxn ang="0">
                  <a:pos x="2706" y="0"/>
                </a:cxn>
                <a:cxn ang="0">
                  <a:pos x="2700" y="0"/>
                </a:cxn>
                <a:cxn ang="0">
                  <a:pos x="2700" y="0"/>
                </a:cxn>
              </a:cxnLst>
              <a:rect l="0" t="0" r="r" b="b"/>
              <a:pathLst>
                <a:path w="2706" h="640">
                  <a:moveTo>
                    <a:pt x="2700" y="0"/>
                  </a:moveTo>
                  <a:lnTo>
                    <a:pt x="2700" y="0"/>
                  </a:lnTo>
                  <a:lnTo>
                    <a:pt x="2586" y="18"/>
                  </a:lnTo>
                  <a:lnTo>
                    <a:pt x="2470" y="38"/>
                  </a:lnTo>
                  <a:lnTo>
                    <a:pt x="2352" y="60"/>
                  </a:lnTo>
                  <a:lnTo>
                    <a:pt x="2230" y="82"/>
                  </a:lnTo>
                  <a:lnTo>
                    <a:pt x="2106" y="108"/>
                  </a:lnTo>
                  <a:lnTo>
                    <a:pt x="1978" y="134"/>
                  </a:lnTo>
                  <a:lnTo>
                    <a:pt x="1848" y="164"/>
                  </a:lnTo>
                  <a:lnTo>
                    <a:pt x="1714" y="194"/>
                  </a:lnTo>
                  <a:lnTo>
                    <a:pt x="1714" y="194"/>
                  </a:lnTo>
                  <a:lnTo>
                    <a:pt x="1472" y="252"/>
                  </a:lnTo>
                  <a:lnTo>
                    <a:pt x="1236" y="304"/>
                  </a:lnTo>
                  <a:lnTo>
                    <a:pt x="1010" y="352"/>
                  </a:lnTo>
                  <a:lnTo>
                    <a:pt x="792" y="398"/>
                  </a:lnTo>
                  <a:lnTo>
                    <a:pt x="584" y="438"/>
                  </a:lnTo>
                  <a:lnTo>
                    <a:pt x="382" y="474"/>
                  </a:lnTo>
                  <a:lnTo>
                    <a:pt x="188" y="508"/>
                  </a:lnTo>
                  <a:lnTo>
                    <a:pt x="0" y="538"/>
                  </a:lnTo>
                  <a:lnTo>
                    <a:pt x="0" y="538"/>
                  </a:lnTo>
                  <a:lnTo>
                    <a:pt x="130" y="556"/>
                  </a:lnTo>
                  <a:lnTo>
                    <a:pt x="254" y="572"/>
                  </a:lnTo>
                  <a:lnTo>
                    <a:pt x="374" y="586"/>
                  </a:lnTo>
                  <a:lnTo>
                    <a:pt x="492" y="598"/>
                  </a:lnTo>
                  <a:lnTo>
                    <a:pt x="606" y="610"/>
                  </a:lnTo>
                  <a:lnTo>
                    <a:pt x="716" y="618"/>
                  </a:lnTo>
                  <a:lnTo>
                    <a:pt x="822" y="626"/>
                  </a:lnTo>
                  <a:lnTo>
                    <a:pt x="926" y="632"/>
                  </a:lnTo>
                  <a:lnTo>
                    <a:pt x="1028" y="636"/>
                  </a:lnTo>
                  <a:lnTo>
                    <a:pt x="1126" y="638"/>
                  </a:lnTo>
                  <a:lnTo>
                    <a:pt x="1220" y="640"/>
                  </a:lnTo>
                  <a:lnTo>
                    <a:pt x="1312" y="640"/>
                  </a:lnTo>
                  <a:lnTo>
                    <a:pt x="1402" y="638"/>
                  </a:lnTo>
                  <a:lnTo>
                    <a:pt x="1490" y="636"/>
                  </a:lnTo>
                  <a:lnTo>
                    <a:pt x="1574" y="632"/>
                  </a:lnTo>
                  <a:lnTo>
                    <a:pt x="1656" y="626"/>
                  </a:lnTo>
                  <a:lnTo>
                    <a:pt x="1734" y="620"/>
                  </a:lnTo>
                  <a:lnTo>
                    <a:pt x="1812" y="612"/>
                  </a:lnTo>
                  <a:lnTo>
                    <a:pt x="1886" y="602"/>
                  </a:lnTo>
                  <a:lnTo>
                    <a:pt x="1960" y="592"/>
                  </a:lnTo>
                  <a:lnTo>
                    <a:pt x="2030" y="580"/>
                  </a:lnTo>
                  <a:lnTo>
                    <a:pt x="2100" y="568"/>
                  </a:lnTo>
                  <a:lnTo>
                    <a:pt x="2166" y="554"/>
                  </a:lnTo>
                  <a:lnTo>
                    <a:pt x="2232" y="540"/>
                  </a:lnTo>
                  <a:lnTo>
                    <a:pt x="2296" y="524"/>
                  </a:lnTo>
                  <a:lnTo>
                    <a:pt x="2358" y="508"/>
                  </a:lnTo>
                  <a:lnTo>
                    <a:pt x="2418" y="490"/>
                  </a:lnTo>
                  <a:lnTo>
                    <a:pt x="2478" y="472"/>
                  </a:lnTo>
                  <a:lnTo>
                    <a:pt x="2592" y="432"/>
                  </a:lnTo>
                  <a:lnTo>
                    <a:pt x="2702" y="390"/>
                  </a:lnTo>
                  <a:lnTo>
                    <a:pt x="2702" y="390"/>
                  </a:lnTo>
                  <a:lnTo>
                    <a:pt x="2706" y="388"/>
                  </a:lnTo>
                  <a:lnTo>
                    <a:pt x="2706" y="388"/>
                  </a:lnTo>
                  <a:lnTo>
                    <a:pt x="2706" y="0"/>
                  </a:lnTo>
                  <a:lnTo>
                    <a:pt x="2706" y="0"/>
                  </a:lnTo>
                  <a:lnTo>
                    <a:pt x="2700" y="0"/>
                  </a:lnTo>
                  <a:lnTo>
                    <a:pt x="2700" y="0"/>
                  </a:lnTo>
                  <a:close/>
                </a:path>
              </a:pathLst>
            </a:custGeom>
            <a:solidFill>
              <a:schemeClr val="bg2">
                <a:alpha val="29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8" name="Freeform 18"/>
            <p:cNvSpPr>
              <a:spLocks/>
            </p:cNvSpPr>
            <p:nvPr/>
          </p:nvSpPr>
          <p:spPr bwMode="hidden">
            <a:xfrm>
              <a:off x="-309563" y="4318000"/>
              <a:ext cx="8280401" cy="1209675"/>
            </a:xfrm>
            <a:custGeom>
              <a:avLst/>
              <a:gdLst/>
              <a:ahLst/>
              <a:cxnLst>
                <a:cxn ang="0">
                  <a:pos x="5216" y="714"/>
                </a:cxn>
                <a:cxn ang="0">
                  <a:pos x="4984" y="686"/>
                </a:cxn>
                <a:cxn ang="0">
                  <a:pos x="4478" y="610"/>
                </a:cxn>
                <a:cxn ang="0">
                  <a:pos x="3914" y="508"/>
                </a:cxn>
                <a:cxn ang="0">
                  <a:pos x="3286" y="374"/>
                </a:cxn>
                <a:cxn ang="0">
                  <a:pos x="2946" y="296"/>
                </a:cxn>
                <a:cxn ang="0">
                  <a:pos x="2682" y="236"/>
                </a:cxn>
                <a:cxn ang="0">
                  <a:pos x="2430" y="184"/>
                </a:cxn>
                <a:cxn ang="0">
                  <a:pos x="2190" y="140"/>
                </a:cxn>
                <a:cxn ang="0">
                  <a:pos x="1960" y="102"/>
                </a:cxn>
                <a:cxn ang="0">
                  <a:pos x="1740" y="72"/>
                </a:cxn>
                <a:cxn ang="0">
                  <a:pos x="1334" y="28"/>
                </a:cxn>
                <a:cxn ang="0">
                  <a:pos x="970" y="4"/>
                </a:cxn>
                <a:cxn ang="0">
                  <a:pos x="644" y="0"/>
                </a:cxn>
                <a:cxn ang="0">
                  <a:pos x="358" y="10"/>
                </a:cxn>
                <a:cxn ang="0">
                  <a:pos x="110" y="32"/>
                </a:cxn>
                <a:cxn ang="0">
                  <a:pos x="0" y="48"/>
                </a:cxn>
                <a:cxn ang="0">
                  <a:pos x="314" y="86"/>
                </a:cxn>
                <a:cxn ang="0">
                  <a:pos x="652" y="140"/>
                </a:cxn>
                <a:cxn ang="0">
                  <a:pos x="1014" y="210"/>
                </a:cxn>
                <a:cxn ang="0">
                  <a:pos x="1402" y="296"/>
                </a:cxn>
                <a:cxn ang="0">
                  <a:pos x="1756" y="378"/>
                </a:cxn>
                <a:cxn ang="0">
                  <a:pos x="2408" y="516"/>
                </a:cxn>
                <a:cxn ang="0">
                  <a:pos x="2708" y="572"/>
                </a:cxn>
                <a:cxn ang="0">
                  <a:pos x="2992" y="620"/>
                </a:cxn>
                <a:cxn ang="0">
                  <a:pos x="3260" y="662"/>
                </a:cxn>
                <a:cxn ang="0">
                  <a:pos x="3512" y="694"/>
                </a:cxn>
                <a:cxn ang="0">
                  <a:pos x="3750" y="722"/>
                </a:cxn>
                <a:cxn ang="0">
                  <a:pos x="3974" y="740"/>
                </a:cxn>
                <a:cxn ang="0">
                  <a:pos x="4184" y="754"/>
                </a:cxn>
                <a:cxn ang="0">
                  <a:pos x="4384" y="762"/>
                </a:cxn>
                <a:cxn ang="0">
                  <a:pos x="4570" y="762"/>
                </a:cxn>
                <a:cxn ang="0">
                  <a:pos x="4746" y="758"/>
                </a:cxn>
                <a:cxn ang="0">
                  <a:pos x="4912" y="748"/>
                </a:cxn>
                <a:cxn ang="0">
                  <a:pos x="5068" y="732"/>
                </a:cxn>
                <a:cxn ang="0">
                  <a:pos x="5216" y="714"/>
                </a:cxn>
              </a:cxnLst>
              <a:rect l="0" t="0" r="r" b="b"/>
              <a:pathLst>
                <a:path w="5216" h="762">
                  <a:moveTo>
                    <a:pt x="5216" y="714"/>
                  </a:moveTo>
                  <a:lnTo>
                    <a:pt x="5216" y="714"/>
                  </a:lnTo>
                  <a:lnTo>
                    <a:pt x="5102" y="700"/>
                  </a:lnTo>
                  <a:lnTo>
                    <a:pt x="4984" y="686"/>
                  </a:lnTo>
                  <a:lnTo>
                    <a:pt x="4738" y="652"/>
                  </a:lnTo>
                  <a:lnTo>
                    <a:pt x="4478" y="610"/>
                  </a:lnTo>
                  <a:lnTo>
                    <a:pt x="4204" y="564"/>
                  </a:lnTo>
                  <a:lnTo>
                    <a:pt x="3914" y="508"/>
                  </a:lnTo>
                  <a:lnTo>
                    <a:pt x="3608" y="446"/>
                  </a:lnTo>
                  <a:lnTo>
                    <a:pt x="3286" y="374"/>
                  </a:lnTo>
                  <a:lnTo>
                    <a:pt x="2946" y="296"/>
                  </a:lnTo>
                  <a:lnTo>
                    <a:pt x="2946" y="296"/>
                  </a:lnTo>
                  <a:lnTo>
                    <a:pt x="2812" y="266"/>
                  </a:lnTo>
                  <a:lnTo>
                    <a:pt x="2682" y="236"/>
                  </a:lnTo>
                  <a:lnTo>
                    <a:pt x="2556" y="210"/>
                  </a:lnTo>
                  <a:lnTo>
                    <a:pt x="2430" y="184"/>
                  </a:lnTo>
                  <a:lnTo>
                    <a:pt x="2308" y="162"/>
                  </a:lnTo>
                  <a:lnTo>
                    <a:pt x="2190" y="140"/>
                  </a:lnTo>
                  <a:lnTo>
                    <a:pt x="2074" y="120"/>
                  </a:lnTo>
                  <a:lnTo>
                    <a:pt x="1960" y="102"/>
                  </a:lnTo>
                  <a:lnTo>
                    <a:pt x="1850" y="86"/>
                  </a:lnTo>
                  <a:lnTo>
                    <a:pt x="1740" y="72"/>
                  </a:lnTo>
                  <a:lnTo>
                    <a:pt x="1532" y="46"/>
                  </a:lnTo>
                  <a:lnTo>
                    <a:pt x="1334" y="28"/>
                  </a:lnTo>
                  <a:lnTo>
                    <a:pt x="1148" y="14"/>
                  </a:lnTo>
                  <a:lnTo>
                    <a:pt x="970" y="4"/>
                  </a:lnTo>
                  <a:lnTo>
                    <a:pt x="802" y="0"/>
                  </a:lnTo>
                  <a:lnTo>
                    <a:pt x="644" y="0"/>
                  </a:lnTo>
                  <a:lnTo>
                    <a:pt x="496" y="4"/>
                  </a:lnTo>
                  <a:lnTo>
                    <a:pt x="358" y="10"/>
                  </a:lnTo>
                  <a:lnTo>
                    <a:pt x="230" y="20"/>
                  </a:lnTo>
                  <a:lnTo>
                    <a:pt x="110" y="32"/>
                  </a:lnTo>
                  <a:lnTo>
                    <a:pt x="0" y="48"/>
                  </a:lnTo>
                  <a:lnTo>
                    <a:pt x="0" y="48"/>
                  </a:lnTo>
                  <a:lnTo>
                    <a:pt x="154" y="66"/>
                  </a:lnTo>
                  <a:lnTo>
                    <a:pt x="314" y="86"/>
                  </a:lnTo>
                  <a:lnTo>
                    <a:pt x="480" y="112"/>
                  </a:lnTo>
                  <a:lnTo>
                    <a:pt x="652" y="140"/>
                  </a:lnTo>
                  <a:lnTo>
                    <a:pt x="830" y="174"/>
                  </a:lnTo>
                  <a:lnTo>
                    <a:pt x="1014" y="210"/>
                  </a:lnTo>
                  <a:lnTo>
                    <a:pt x="1206" y="250"/>
                  </a:lnTo>
                  <a:lnTo>
                    <a:pt x="1402" y="296"/>
                  </a:lnTo>
                  <a:lnTo>
                    <a:pt x="1402" y="296"/>
                  </a:lnTo>
                  <a:lnTo>
                    <a:pt x="1756" y="378"/>
                  </a:lnTo>
                  <a:lnTo>
                    <a:pt x="2092" y="450"/>
                  </a:lnTo>
                  <a:lnTo>
                    <a:pt x="2408" y="516"/>
                  </a:lnTo>
                  <a:lnTo>
                    <a:pt x="2562" y="544"/>
                  </a:lnTo>
                  <a:lnTo>
                    <a:pt x="2708" y="572"/>
                  </a:lnTo>
                  <a:lnTo>
                    <a:pt x="2852" y="598"/>
                  </a:lnTo>
                  <a:lnTo>
                    <a:pt x="2992" y="620"/>
                  </a:lnTo>
                  <a:lnTo>
                    <a:pt x="3128" y="642"/>
                  </a:lnTo>
                  <a:lnTo>
                    <a:pt x="3260" y="662"/>
                  </a:lnTo>
                  <a:lnTo>
                    <a:pt x="3388" y="678"/>
                  </a:lnTo>
                  <a:lnTo>
                    <a:pt x="3512" y="694"/>
                  </a:lnTo>
                  <a:lnTo>
                    <a:pt x="3632" y="708"/>
                  </a:lnTo>
                  <a:lnTo>
                    <a:pt x="3750" y="722"/>
                  </a:lnTo>
                  <a:lnTo>
                    <a:pt x="3864" y="732"/>
                  </a:lnTo>
                  <a:lnTo>
                    <a:pt x="3974" y="740"/>
                  </a:lnTo>
                  <a:lnTo>
                    <a:pt x="4080" y="748"/>
                  </a:lnTo>
                  <a:lnTo>
                    <a:pt x="4184" y="754"/>
                  </a:lnTo>
                  <a:lnTo>
                    <a:pt x="4286" y="758"/>
                  </a:lnTo>
                  <a:lnTo>
                    <a:pt x="4384" y="762"/>
                  </a:lnTo>
                  <a:lnTo>
                    <a:pt x="4478" y="762"/>
                  </a:lnTo>
                  <a:lnTo>
                    <a:pt x="4570" y="762"/>
                  </a:lnTo>
                  <a:lnTo>
                    <a:pt x="4660" y="760"/>
                  </a:lnTo>
                  <a:lnTo>
                    <a:pt x="4746" y="758"/>
                  </a:lnTo>
                  <a:lnTo>
                    <a:pt x="4830" y="754"/>
                  </a:lnTo>
                  <a:lnTo>
                    <a:pt x="4912" y="748"/>
                  </a:lnTo>
                  <a:lnTo>
                    <a:pt x="4992" y="740"/>
                  </a:lnTo>
                  <a:lnTo>
                    <a:pt x="5068" y="732"/>
                  </a:lnTo>
                  <a:lnTo>
                    <a:pt x="5144" y="724"/>
                  </a:lnTo>
                  <a:lnTo>
                    <a:pt x="5216" y="714"/>
                  </a:lnTo>
                  <a:lnTo>
                    <a:pt x="5216" y="714"/>
                  </a:lnTo>
                  <a:close/>
                </a:path>
              </a:pathLst>
            </a:custGeom>
            <a:solidFill>
              <a:schemeClr val="bg2">
                <a:alpha val="40000"/>
              </a:schemeClr>
            </a:solidFill>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19" name="Freeform 22"/>
            <p:cNvSpPr>
              <a:spLocks/>
            </p:cNvSpPr>
            <p:nvPr/>
          </p:nvSpPr>
          <p:spPr bwMode="hidden">
            <a:xfrm>
              <a:off x="3175" y="4335463"/>
              <a:ext cx="8166100" cy="1101725"/>
            </a:xfrm>
            <a:custGeom>
              <a:avLst/>
              <a:gdLst/>
              <a:ahLst/>
              <a:cxnLst>
                <a:cxn ang="0">
                  <a:pos x="0" y="70"/>
                </a:cxn>
                <a:cxn ang="0">
                  <a:pos x="0" y="70"/>
                </a:cxn>
                <a:cxn ang="0">
                  <a:pos x="18" y="66"/>
                </a:cxn>
                <a:cxn ang="0">
                  <a:pos x="72" y="56"/>
                </a:cxn>
                <a:cxn ang="0">
                  <a:pos x="164" y="42"/>
                </a:cxn>
                <a:cxn ang="0">
                  <a:pos x="224" y="34"/>
                </a:cxn>
                <a:cxn ang="0">
                  <a:pos x="294" y="26"/>
                </a:cxn>
                <a:cxn ang="0">
                  <a:pos x="372" y="20"/>
                </a:cxn>
                <a:cxn ang="0">
                  <a:pos x="462" y="14"/>
                </a:cxn>
                <a:cxn ang="0">
                  <a:pos x="560" y="8"/>
                </a:cxn>
                <a:cxn ang="0">
                  <a:pos x="670" y="4"/>
                </a:cxn>
                <a:cxn ang="0">
                  <a:pos x="790" y="2"/>
                </a:cxn>
                <a:cxn ang="0">
                  <a:pos x="920" y="0"/>
                </a:cxn>
                <a:cxn ang="0">
                  <a:pos x="1060" y="2"/>
                </a:cxn>
                <a:cxn ang="0">
                  <a:pos x="1210" y="6"/>
                </a:cxn>
                <a:cxn ang="0">
                  <a:pos x="1372" y="14"/>
                </a:cxn>
                <a:cxn ang="0">
                  <a:pos x="1544" y="24"/>
                </a:cxn>
                <a:cxn ang="0">
                  <a:pos x="1726" y="40"/>
                </a:cxn>
                <a:cxn ang="0">
                  <a:pos x="1920" y="58"/>
                </a:cxn>
                <a:cxn ang="0">
                  <a:pos x="2126" y="80"/>
                </a:cxn>
                <a:cxn ang="0">
                  <a:pos x="2342" y="106"/>
                </a:cxn>
                <a:cxn ang="0">
                  <a:pos x="2570" y="138"/>
                </a:cxn>
                <a:cxn ang="0">
                  <a:pos x="2808" y="174"/>
                </a:cxn>
                <a:cxn ang="0">
                  <a:pos x="3058" y="216"/>
                </a:cxn>
                <a:cxn ang="0">
                  <a:pos x="3320" y="266"/>
                </a:cxn>
                <a:cxn ang="0">
                  <a:pos x="3594" y="320"/>
                </a:cxn>
                <a:cxn ang="0">
                  <a:pos x="3880" y="380"/>
                </a:cxn>
                <a:cxn ang="0">
                  <a:pos x="4178" y="448"/>
                </a:cxn>
                <a:cxn ang="0">
                  <a:pos x="4488" y="522"/>
                </a:cxn>
                <a:cxn ang="0">
                  <a:pos x="4810" y="604"/>
                </a:cxn>
                <a:cxn ang="0">
                  <a:pos x="5144" y="694"/>
                </a:cxn>
              </a:cxnLst>
              <a:rect l="0" t="0" r="r" b="b"/>
              <a:pathLst>
                <a:path w="5144" h="694">
                  <a:moveTo>
                    <a:pt x="0" y="70"/>
                  </a:moveTo>
                  <a:lnTo>
                    <a:pt x="0" y="70"/>
                  </a:lnTo>
                  <a:lnTo>
                    <a:pt x="18" y="66"/>
                  </a:lnTo>
                  <a:lnTo>
                    <a:pt x="72" y="56"/>
                  </a:lnTo>
                  <a:lnTo>
                    <a:pt x="164" y="42"/>
                  </a:lnTo>
                  <a:lnTo>
                    <a:pt x="224" y="34"/>
                  </a:lnTo>
                  <a:lnTo>
                    <a:pt x="294" y="26"/>
                  </a:lnTo>
                  <a:lnTo>
                    <a:pt x="372" y="20"/>
                  </a:lnTo>
                  <a:lnTo>
                    <a:pt x="462" y="14"/>
                  </a:lnTo>
                  <a:lnTo>
                    <a:pt x="560" y="8"/>
                  </a:lnTo>
                  <a:lnTo>
                    <a:pt x="670" y="4"/>
                  </a:lnTo>
                  <a:lnTo>
                    <a:pt x="790" y="2"/>
                  </a:lnTo>
                  <a:lnTo>
                    <a:pt x="920" y="0"/>
                  </a:lnTo>
                  <a:lnTo>
                    <a:pt x="1060" y="2"/>
                  </a:lnTo>
                  <a:lnTo>
                    <a:pt x="1210" y="6"/>
                  </a:lnTo>
                  <a:lnTo>
                    <a:pt x="1372" y="14"/>
                  </a:lnTo>
                  <a:lnTo>
                    <a:pt x="1544" y="24"/>
                  </a:lnTo>
                  <a:lnTo>
                    <a:pt x="1726" y="40"/>
                  </a:lnTo>
                  <a:lnTo>
                    <a:pt x="1920" y="58"/>
                  </a:lnTo>
                  <a:lnTo>
                    <a:pt x="2126" y="80"/>
                  </a:lnTo>
                  <a:lnTo>
                    <a:pt x="2342" y="106"/>
                  </a:lnTo>
                  <a:lnTo>
                    <a:pt x="2570" y="138"/>
                  </a:lnTo>
                  <a:lnTo>
                    <a:pt x="2808" y="174"/>
                  </a:lnTo>
                  <a:lnTo>
                    <a:pt x="3058" y="216"/>
                  </a:lnTo>
                  <a:lnTo>
                    <a:pt x="3320" y="266"/>
                  </a:lnTo>
                  <a:lnTo>
                    <a:pt x="3594" y="320"/>
                  </a:lnTo>
                  <a:lnTo>
                    <a:pt x="3880" y="380"/>
                  </a:lnTo>
                  <a:lnTo>
                    <a:pt x="4178" y="448"/>
                  </a:lnTo>
                  <a:lnTo>
                    <a:pt x="4488" y="522"/>
                  </a:lnTo>
                  <a:lnTo>
                    <a:pt x="4810" y="604"/>
                  </a:lnTo>
                  <a:lnTo>
                    <a:pt x="5144" y="694"/>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p:nvSpPr>
            <p:cNvPr id="20" name="Freeform 26"/>
            <p:cNvSpPr>
              <a:spLocks/>
            </p:cNvSpPr>
            <p:nvPr/>
          </p:nvSpPr>
          <p:spPr bwMode="hidden">
            <a:xfrm>
              <a:off x="4156075" y="4316413"/>
              <a:ext cx="4940300" cy="927100"/>
            </a:xfrm>
            <a:custGeom>
              <a:avLst/>
              <a:gdLst/>
              <a:ahLst/>
              <a:cxnLst>
                <a:cxn ang="0">
                  <a:pos x="0" y="584"/>
                </a:cxn>
                <a:cxn ang="0">
                  <a:pos x="0" y="584"/>
                </a:cxn>
                <a:cxn ang="0">
                  <a:pos x="90" y="560"/>
                </a:cxn>
                <a:cxn ang="0">
                  <a:pos x="336" y="498"/>
                </a:cxn>
                <a:cxn ang="0">
                  <a:pos x="506" y="456"/>
                </a:cxn>
                <a:cxn ang="0">
                  <a:pos x="702" y="410"/>
                </a:cxn>
                <a:cxn ang="0">
                  <a:pos x="920" y="360"/>
                </a:cxn>
                <a:cxn ang="0">
                  <a:pos x="1154" y="306"/>
                </a:cxn>
                <a:cxn ang="0">
                  <a:pos x="1402" y="254"/>
                </a:cxn>
                <a:cxn ang="0">
                  <a:pos x="1656" y="202"/>
                </a:cxn>
                <a:cxn ang="0">
                  <a:pos x="1916" y="154"/>
                </a:cxn>
                <a:cxn ang="0">
                  <a:pos x="2174" y="108"/>
                </a:cxn>
                <a:cxn ang="0">
                  <a:pos x="2302" y="88"/>
                </a:cxn>
                <a:cxn ang="0">
                  <a:pos x="2426" y="68"/>
                </a:cxn>
                <a:cxn ang="0">
                  <a:pos x="2550" y="52"/>
                </a:cxn>
                <a:cxn ang="0">
                  <a:pos x="2670" y="36"/>
                </a:cxn>
                <a:cxn ang="0">
                  <a:pos x="2788" y="24"/>
                </a:cxn>
                <a:cxn ang="0">
                  <a:pos x="2900" y="14"/>
                </a:cxn>
                <a:cxn ang="0">
                  <a:pos x="3008" y="6"/>
                </a:cxn>
                <a:cxn ang="0">
                  <a:pos x="3112" y="0"/>
                </a:cxn>
              </a:cxnLst>
              <a:rect l="0" t="0" r="r" b="b"/>
              <a:pathLst>
                <a:path w="3112" h="584">
                  <a:moveTo>
                    <a:pt x="0" y="584"/>
                  </a:moveTo>
                  <a:lnTo>
                    <a:pt x="0" y="584"/>
                  </a:lnTo>
                  <a:lnTo>
                    <a:pt x="90" y="560"/>
                  </a:lnTo>
                  <a:lnTo>
                    <a:pt x="336" y="498"/>
                  </a:lnTo>
                  <a:lnTo>
                    <a:pt x="506" y="456"/>
                  </a:lnTo>
                  <a:lnTo>
                    <a:pt x="702" y="410"/>
                  </a:lnTo>
                  <a:lnTo>
                    <a:pt x="920" y="360"/>
                  </a:lnTo>
                  <a:lnTo>
                    <a:pt x="1154" y="306"/>
                  </a:lnTo>
                  <a:lnTo>
                    <a:pt x="1402" y="254"/>
                  </a:lnTo>
                  <a:lnTo>
                    <a:pt x="1656" y="202"/>
                  </a:lnTo>
                  <a:lnTo>
                    <a:pt x="1916" y="154"/>
                  </a:lnTo>
                  <a:lnTo>
                    <a:pt x="2174" y="108"/>
                  </a:lnTo>
                  <a:lnTo>
                    <a:pt x="2302" y="88"/>
                  </a:lnTo>
                  <a:lnTo>
                    <a:pt x="2426" y="68"/>
                  </a:lnTo>
                  <a:lnTo>
                    <a:pt x="2550" y="52"/>
                  </a:lnTo>
                  <a:lnTo>
                    <a:pt x="2670" y="36"/>
                  </a:lnTo>
                  <a:lnTo>
                    <a:pt x="2788" y="24"/>
                  </a:lnTo>
                  <a:lnTo>
                    <a:pt x="2900" y="14"/>
                  </a:lnTo>
                  <a:lnTo>
                    <a:pt x="3008" y="6"/>
                  </a:lnTo>
                  <a:lnTo>
                    <a:pt x="3112" y="0"/>
                  </a:lnTo>
                </a:path>
              </a:pathLst>
            </a:custGeom>
            <a:noFill/>
            <a:ln w="12">
              <a:solidFill>
                <a:srgbClr val="FFFFFF"/>
              </a:solidFill>
              <a:prstDash val="solid"/>
              <a:round/>
              <a:headEnd/>
              <a:tailEnd/>
            </a:ln>
          </p:spPr>
          <p:txBody>
            <a:bodyPr vert="horz" wrap="square" lIns="91440" tIns="45720" rIns="91440" bIns="45720" numCol="1" anchor="t" anchorCtr="0" compatLnSpc="1">
              <a:prstTxWarp prst="textNoShape">
                <a:avLst/>
              </a:prstTxWarp>
            </a:bodyPr>
            <a:lstStyle/>
            <a:p>
              <a:endParaRPr lang="en-US" dirty="0"/>
            </a:p>
          </p:txBody>
        </p:sp>
        <p:sp useBgFill="1">
          <p:nvSpPr>
            <p:cNvPr id="21" name="Freeform 10"/>
            <p:cNvSpPr>
              <a:spLocks/>
            </p:cNvSpPr>
            <p:nvPr/>
          </p:nvSpPr>
          <p:spPr bwMode="hidden">
            <a:xfrm>
              <a:off x="-3905251" y="4294188"/>
              <a:ext cx="13027839" cy="1892300"/>
            </a:xfrm>
            <a:custGeom>
              <a:avLst/>
              <a:gdLst/>
              <a:ahLst/>
              <a:cxnLst>
                <a:cxn ang="0">
                  <a:pos x="8192" y="512"/>
                </a:cxn>
                <a:cxn ang="0">
                  <a:pos x="8040" y="570"/>
                </a:cxn>
                <a:cxn ang="0">
                  <a:pos x="7878" y="620"/>
                </a:cxn>
                <a:cxn ang="0">
                  <a:pos x="7706" y="666"/>
                </a:cxn>
                <a:cxn ang="0">
                  <a:pos x="7522" y="702"/>
                </a:cxn>
                <a:cxn ang="0">
                  <a:pos x="7322" y="730"/>
                </a:cxn>
                <a:cxn ang="0">
                  <a:pos x="7106" y="750"/>
                </a:cxn>
                <a:cxn ang="0">
                  <a:pos x="6872" y="762"/>
                </a:cxn>
                <a:cxn ang="0">
                  <a:pos x="6618" y="760"/>
                </a:cxn>
                <a:cxn ang="0">
                  <a:pos x="6342" y="750"/>
                </a:cxn>
                <a:cxn ang="0">
                  <a:pos x="6042" y="726"/>
                </a:cxn>
                <a:cxn ang="0">
                  <a:pos x="5716" y="690"/>
                </a:cxn>
                <a:cxn ang="0">
                  <a:pos x="5364" y="642"/>
                </a:cxn>
                <a:cxn ang="0">
                  <a:pos x="4982" y="578"/>
                </a:cxn>
                <a:cxn ang="0">
                  <a:pos x="4568" y="500"/>
                </a:cxn>
                <a:cxn ang="0">
                  <a:pos x="4122" y="406"/>
                </a:cxn>
                <a:cxn ang="0">
                  <a:pos x="3640" y="296"/>
                </a:cxn>
                <a:cxn ang="0">
                  <a:pos x="3396" y="240"/>
                </a:cxn>
                <a:cxn ang="0">
                  <a:pos x="2934" y="148"/>
                </a:cxn>
                <a:cxn ang="0">
                  <a:pos x="2512" y="82"/>
                </a:cxn>
                <a:cxn ang="0">
                  <a:pos x="2126" y="36"/>
                </a:cxn>
                <a:cxn ang="0">
                  <a:pos x="1776" y="10"/>
                </a:cxn>
                <a:cxn ang="0">
                  <a:pos x="1462" y="0"/>
                </a:cxn>
                <a:cxn ang="0">
                  <a:pos x="1182" y="4"/>
                </a:cxn>
                <a:cxn ang="0">
                  <a:pos x="934" y="20"/>
                </a:cxn>
                <a:cxn ang="0">
                  <a:pos x="716" y="44"/>
                </a:cxn>
                <a:cxn ang="0">
                  <a:pos x="530" y="74"/>
                </a:cxn>
                <a:cxn ang="0">
                  <a:pos x="374" y="108"/>
                </a:cxn>
                <a:cxn ang="0">
                  <a:pos x="248" y="144"/>
                </a:cxn>
                <a:cxn ang="0">
                  <a:pos x="148" y="176"/>
                </a:cxn>
                <a:cxn ang="0">
                  <a:pos x="48" y="216"/>
                </a:cxn>
                <a:cxn ang="0">
                  <a:pos x="0" y="240"/>
                </a:cxn>
                <a:cxn ang="0">
                  <a:pos x="8192" y="1192"/>
                </a:cxn>
                <a:cxn ang="0">
                  <a:pos x="8196" y="1186"/>
                </a:cxn>
                <a:cxn ang="0">
                  <a:pos x="8196" y="510"/>
                </a:cxn>
                <a:cxn ang="0">
                  <a:pos x="8192" y="512"/>
                </a:cxn>
              </a:cxnLst>
              <a:rect l="0" t="0" r="r" b="b"/>
              <a:pathLst>
                <a:path w="8196" h="1192">
                  <a:moveTo>
                    <a:pt x="8192" y="512"/>
                  </a:moveTo>
                  <a:lnTo>
                    <a:pt x="8192" y="512"/>
                  </a:lnTo>
                  <a:lnTo>
                    <a:pt x="8116" y="542"/>
                  </a:lnTo>
                  <a:lnTo>
                    <a:pt x="8040" y="570"/>
                  </a:lnTo>
                  <a:lnTo>
                    <a:pt x="7960" y="596"/>
                  </a:lnTo>
                  <a:lnTo>
                    <a:pt x="7878" y="620"/>
                  </a:lnTo>
                  <a:lnTo>
                    <a:pt x="7794" y="644"/>
                  </a:lnTo>
                  <a:lnTo>
                    <a:pt x="7706" y="666"/>
                  </a:lnTo>
                  <a:lnTo>
                    <a:pt x="7616" y="684"/>
                  </a:lnTo>
                  <a:lnTo>
                    <a:pt x="7522" y="702"/>
                  </a:lnTo>
                  <a:lnTo>
                    <a:pt x="7424" y="718"/>
                  </a:lnTo>
                  <a:lnTo>
                    <a:pt x="7322" y="730"/>
                  </a:lnTo>
                  <a:lnTo>
                    <a:pt x="7216" y="742"/>
                  </a:lnTo>
                  <a:lnTo>
                    <a:pt x="7106" y="750"/>
                  </a:lnTo>
                  <a:lnTo>
                    <a:pt x="6992" y="758"/>
                  </a:lnTo>
                  <a:lnTo>
                    <a:pt x="6872" y="762"/>
                  </a:lnTo>
                  <a:lnTo>
                    <a:pt x="6748" y="762"/>
                  </a:lnTo>
                  <a:lnTo>
                    <a:pt x="6618" y="760"/>
                  </a:lnTo>
                  <a:lnTo>
                    <a:pt x="6482" y="756"/>
                  </a:lnTo>
                  <a:lnTo>
                    <a:pt x="6342" y="750"/>
                  </a:lnTo>
                  <a:lnTo>
                    <a:pt x="6196" y="740"/>
                  </a:lnTo>
                  <a:lnTo>
                    <a:pt x="6042" y="726"/>
                  </a:lnTo>
                  <a:lnTo>
                    <a:pt x="5882" y="710"/>
                  </a:lnTo>
                  <a:lnTo>
                    <a:pt x="5716" y="690"/>
                  </a:lnTo>
                  <a:lnTo>
                    <a:pt x="5544" y="668"/>
                  </a:lnTo>
                  <a:lnTo>
                    <a:pt x="5364" y="642"/>
                  </a:lnTo>
                  <a:lnTo>
                    <a:pt x="5176" y="612"/>
                  </a:lnTo>
                  <a:lnTo>
                    <a:pt x="4982" y="578"/>
                  </a:lnTo>
                  <a:lnTo>
                    <a:pt x="4778" y="540"/>
                  </a:lnTo>
                  <a:lnTo>
                    <a:pt x="4568" y="500"/>
                  </a:lnTo>
                  <a:lnTo>
                    <a:pt x="4348" y="454"/>
                  </a:lnTo>
                  <a:lnTo>
                    <a:pt x="4122" y="406"/>
                  </a:lnTo>
                  <a:lnTo>
                    <a:pt x="3886" y="354"/>
                  </a:lnTo>
                  <a:lnTo>
                    <a:pt x="3640" y="296"/>
                  </a:lnTo>
                  <a:lnTo>
                    <a:pt x="3640" y="296"/>
                  </a:lnTo>
                  <a:lnTo>
                    <a:pt x="3396" y="240"/>
                  </a:lnTo>
                  <a:lnTo>
                    <a:pt x="3160" y="192"/>
                  </a:lnTo>
                  <a:lnTo>
                    <a:pt x="2934" y="148"/>
                  </a:lnTo>
                  <a:lnTo>
                    <a:pt x="2718" y="112"/>
                  </a:lnTo>
                  <a:lnTo>
                    <a:pt x="2512" y="82"/>
                  </a:lnTo>
                  <a:lnTo>
                    <a:pt x="2314" y="56"/>
                  </a:lnTo>
                  <a:lnTo>
                    <a:pt x="2126" y="36"/>
                  </a:lnTo>
                  <a:lnTo>
                    <a:pt x="1948" y="20"/>
                  </a:lnTo>
                  <a:lnTo>
                    <a:pt x="1776" y="10"/>
                  </a:lnTo>
                  <a:lnTo>
                    <a:pt x="1616" y="2"/>
                  </a:lnTo>
                  <a:lnTo>
                    <a:pt x="1462" y="0"/>
                  </a:lnTo>
                  <a:lnTo>
                    <a:pt x="1318" y="0"/>
                  </a:lnTo>
                  <a:lnTo>
                    <a:pt x="1182" y="4"/>
                  </a:lnTo>
                  <a:lnTo>
                    <a:pt x="1054" y="10"/>
                  </a:lnTo>
                  <a:lnTo>
                    <a:pt x="934" y="20"/>
                  </a:lnTo>
                  <a:lnTo>
                    <a:pt x="822" y="30"/>
                  </a:lnTo>
                  <a:lnTo>
                    <a:pt x="716" y="44"/>
                  </a:lnTo>
                  <a:lnTo>
                    <a:pt x="620" y="58"/>
                  </a:lnTo>
                  <a:lnTo>
                    <a:pt x="530" y="74"/>
                  </a:lnTo>
                  <a:lnTo>
                    <a:pt x="450" y="92"/>
                  </a:lnTo>
                  <a:lnTo>
                    <a:pt x="374" y="108"/>
                  </a:lnTo>
                  <a:lnTo>
                    <a:pt x="308" y="126"/>
                  </a:lnTo>
                  <a:lnTo>
                    <a:pt x="248" y="144"/>
                  </a:lnTo>
                  <a:lnTo>
                    <a:pt x="194" y="160"/>
                  </a:lnTo>
                  <a:lnTo>
                    <a:pt x="148" y="176"/>
                  </a:lnTo>
                  <a:lnTo>
                    <a:pt x="108" y="192"/>
                  </a:lnTo>
                  <a:lnTo>
                    <a:pt x="48" y="216"/>
                  </a:lnTo>
                  <a:lnTo>
                    <a:pt x="12" y="234"/>
                  </a:lnTo>
                  <a:lnTo>
                    <a:pt x="0" y="240"/>
                  </a:lnTo>
                  <a:lnTo>
                    <a:pt x="0" y="1192"/>
                  </a:lnTo>
                  <a:lnTo>
                    <a:pt x="8192" y="1192"/>
                  </a:lnTo>
                  <a:lnTo>
                    <a:pt x="8192" y="1192"/>
                  </a:lnTo>
                  <a:lnTo>
                    <a:pt x="8196" y="1186"/>
                  </a:lnTo>
                  <a:lnTo>
                    <a:pt x="8196" y="1186"/>
                  </a:lnTo>
                  <a:lnTo>
                    <a:pt x="8196" y="510"/>
                  </a:lnTo>
                  <a:lnTo>
                    <a:pt x="8196" y="510"/>
                  </a:lnTo>
                  <a:lnTo>
                    <a:pt x="8192" y="512"/>
                  </a:lnTo>
                  <a:lnTo>
                    <a:pt x="8192" y="512"/>
                  </a:lnTo>
                  <a:close/>
                </a:path>
              </a:pathLst>
            </a:custGeom>
            <a:ln w="9525">
              <a:noFill/>
              <a:round/>
              <a:headEnd/>
              <a:tailEnd/>
            </a:ln>
          </p:spPr>
          <p:txBody>
            <a:bodyPr vert="horz" wrap="square" lIns="91440" tIns="45720" rIns="91440" bIns="45720" numCol="1" anchor="t" anchorCtr="0" compatLnSpc="1">
              <a:prstTxWarp prst="textNoShape">
                <a:avLst/>
              </a:prstTxWarp>
            </a:bodyPr>
            <a:lstStyle/>
            <a:p>
              <a:endParaRPr lang="en-US" dirty="0"/>
            </a:p>
          </p:txBody>
        </p:sp>
      </p:grpSp>
      <p:sp>
        <p:nvSpPr>
          <p:cNvPr id="2" name="Title Placeholder 1"/>
          <p:cNvSpPr>
            <a:spLocks noGrp="1"/>
          </p:cNvSpPr>
          <p:nvPr>
            <p:ph type="title"/>
          </p:nvPr>
        </p:nvSpPr>
        <p:spPr>
          <a:xfrm>
            <a:off x="457200" y="338328"/>
            <a:ext cx="8229600" cy="1252728"/>
          </a:xfrm>
          <a:prstGeom prst="rect">
            <a:avLst/>
          </a:prstGeom>
        </p:spPr>
        <p:txBody>
          <a:bodyPr vert="horz" lIns="91440" tIns="45720" rIns="91440" bIns="45720" rtlCol="0" anchor="ctr">
            <a:normAutofit/>
          </a:bodyPr>
          <a:lstStyle/>
          <a:p>
            <a:r>
              <a:rPr lang="ru-RU" smtClean="0"/>
              <a:t>Образец заголовка</a:t>
            </a:r>
            <a:endParaRPr lang="en-US" dirty="0"/>
          </a:p>
        </p:txBody>
      </p:sp>
      <p:sp>
        <p:nvSpPr>
          <p:cNvPr id="4" name="Date Placeholder 3"/>
          <p:cNvSpPr>
            <a:spLocks noGrp="1"/>
          </p:cNvSpPr>
          <p:nvPr>
            <p:ph type="dt" sz="half" idx="2"/>
          </p:nvPr>
        </p:nvSpPr>
        <p:spPr>
          <a:xfrm>
            <a:off x="5163672" y="6250164"/>
            <a:ext cx="3786690" cy="365125"/>
          </a:xfrm>
          <a:prstGeom prst="rect">
            <a:avLst/>
          </a:prstGeom>
        </p:spPr>
        <p:txBody>
          <a:bodyPr vert="horz" lIns="91440" tIns="45720" rIns="91440" bIns="45720" rtlCol="0" anchor="ctr"/>
          <a:lstStyle>
            <a:lvl1pPr algn="r">
              <a:defRPr sz="1000">
                <a:solidFill>
                  <a:schemeClr val="tx2"/>
                </a:solidFill>
              </a:defRPr>
            </a:lvl1pPr>
          </a:lstStyle>
          <a:p>
            <a:fld id="{BC86B4D3-32E4-4D36-A2FA-E90C9F31A74C}" type="datetimeFigureOut">
              <a:rPr lang="ru-RU" smtClean="0"/>
              <a:t>06.11.2015</a:t>
            </a:fld>
            <a:endParaRPr lang="ru-RU" dirty="0"/>
          </a:p>
        </p:txBody>
      </p:sp>
      <p:sp>
        <p:nvSpPr>
          <p:cNvPr id="5" name="Footer Placeholder 4"/>
          <p:cNvSpPr>
            <a:spLocks noGrp="1"/>
          </p:cNvSpPr>
          <p:nvPr>
            <p:ph type="ftr" sz="quarter" idx="3"/>
          </p:nvPr>
        </p:nvSpPr>
        <p:spPr>
          <a:xfrm>
            <a:off x="193638" y="6250164"/>
            <a:ext cx="3786691" cy="365125"/>
          </a:xfrm>
          <a:prstGeom prst="rect">
            <a:avLst/>
          </a:prstGeom>
        </p:spPr>
        <p:txBody>
          <a:bodyPr vert="horz" lIns="91440" tIns="45720" rIns="91440" bIns="45720" rtlCol="0" anchor="ctr"/>
          <a:lstStyle>
            <a:lvl1pPr algn="l">
              <a:defRPr sz="1000">
                <a:solidFill>
                  <a:schemeClr val="tx2"/>
                </a:solidFill>
              </a:defRPr>
            </a:lvl1pPr>
          </a:lstStyle>
          <a:p>
            <a:endParaRPr lang="ru-RU" dirty="0"/>
          </a:p>
        </p:txBody>
      </p:sp>
      <p:sp>
        <p:nvSpPr>
          <p:cNvPr id="6" name="Slide Number Placeholder 5"/>
          <p:cNvSpPr>
            <a:spLocks noGrp="1"/>
          </p:cNvSpPr>
          <p:nvPr>
            <p:ph type="sldNum" sz="quarter" idx="4"/>
          </p:nvPr>
        </p:nvSpPr>
        <p:spPr>
          <a:xfrm>
            <a:off x="3991088" y="6250163"/>
            <a:ext cx="1161826" cy="365125"/>
          </a:xfrm>
          <a:prstGeom prst="rect">
            <a:avLst/>
          </a:prstGeom>
        </p:spPr>
        <p:txBody>
          <a:bodyPr vert="horz" lIns="91440" tIns="45720" rIns="91440" bIns="45720" rtlCol="0" anchor="ctr"/>
          <a:lstStyle>
            <a:lvl1pPr algn="ctr">
              <a:defRPr sz="1000">
                <a:solidFill>
                  <a:schemeClr val="tx2"/>
                </a:solidFill>
              </a:defRPr>
            </a:lvl1pPr>
          </a:lstStyle>
          <a:p>
            <a:fld id="{05C453CB-6FF9-4551-A917-2344A737BBCB}" type="slidenum">
              <a:rPr lang="ru-RU" smtClean="0"/>
              <a:t>‹#›</a:t>
            </a:fld>
            <a:endParaRPr lang="ru-RU" dirty="0"/>
          </a:p>
        </p:txBody>
      </p:sp>
      <p:sp>
        <p:nvSpPr>
          <p:cNvPr id="3" name="Text Placeholder 2"/>
          <p:cNvSpPr>
            <a:spLocks noGrp="1"/>
          </p:cNvSpPr>
          <p:nvPr>
            <p:ph type="body" idx="1"/>
          </p:nvPr>
        </p:nvSpPr>
        <p:spPr>
          <a:xfrm>
            <a:off x="872067" y="2675467"/>
            <a:ext cx="7408333" cy="3450696"/>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rgbClr val="FFFFFF"/>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1"/>
        </a:buClr>
        <a:buSzPct val="100000"/>
        <a:buFont typeface="Symbol" pitchFamily="18" charset="2"/>
        <a:buChar char=""/>
        <a:defRPr sz="2400" kern="1200">
          <a:solidFill>
            <a:schemeClr val="tx2"/>
          </a:solidFill>
          <a:latin typeface="+mn-lt"/>
          <a:ea typeface="+mn-ea"/>
          <a:cs typeface="+mn-cs"/>
        </a:defRPr>
      </a:lvl1pPr>
      <a:lvl2pPr marL="576263" indent="-274320" algn="l" defTabSz="914400" rtl="0" eaLnBrk="1" latinLnBrk="0" hangingPunct="1">
        <a:spcBef>
          <a:spcPct val="20000"/>
        </a:spcBef>
        <a:buClr>
          <a:schemeClr val="accent1"/>
        </a:buClr>
        <a:buSzPct val="100000"/>
        <a:buFont typeface="Symbol" pitchFamily="18" charset="2"/>
        <a:buChar char=""/>
        <a:defRPr sz="2200" kern="1200">
          <a:solidFill>
            <a:schemeClr val="tx2"/>
          </a:solidFill>
          <a:latin typeface="+mn-lt"/>
          <a:ea typeface="+mn-ea"/>
          <a:cs typeface="+mn-cs"/>
        </a:defRPr>
      </a:lvl2pPr>
      <a:lvl3pPr marL="855663" indent="-228600" algn="l" defTabSz="914400" rtl="0" eaLnBrk="1" latinLnBrk="0" hangingPunct="1">
        <a:spcBef>
          <a:spcPct val="20000"/>
        </a:spcBef>
        <a:buClr>
          <a:schemeClr val="accent1"/>
        </a:buClr>
        <a:buSzPct val="100000"/>
        <a:buFont typeface="Symbol" pitchFamily="18" charset="2"/>
        <a:buChar char=""/>
        <a:defRPr sz="2000" kern="1200">
          <a:solidFill>
            <a:schemeClr val="tx2"/>
          </a:solidFill>
          <a:latin typeface="+mn-lt"/>
          <a:ea typeface="+mn-ea"/>
          <a:cs typeface="+mn-cs"/>
        </a:defRPr>
      </a:lvl3pPr>
      <a:lvl4pPr marL="1143000" indent="-228600" algn="l" defTabSz="914400" rtl="0" eaLnBrk="1" latinLnBrk="0" hangingPunct="1">
        <a:spcBef>
          <a:spcPct val="20000"/>
        </a:spcBef>
        <a:buClr>
          <a:schemeClr val="accent1"/>
        </a:buClr>
        <a:buSzPct val="100000"/>
        <a:buFont typeface="Symbol" pitchFamily="18" charset="2"/>
        <a:buChar char=""/>
        <a:defRPr sz="1800" kern="1200">
          <a:solidFill>
            <a:schemeClr val="tx2"/>
          </a:solidFill>
          <a:latin typeface="+mn-lt"/>
          <a:ea typeface="+mn-ea"/>
          <a:cs typeface="+mn-cs"/>
        </a:defRPr>
      </a:lvl4pPr>
      <a:lvl5pPr marL="1463040" indent="-228600" algn="l" defTabSz="914400" rtl="0" eaLnBrk="1" latinLnBrk="0" hangingPunct="1">
        <a:spcBef>
          <a:spcPct val="20000"/>
        </a:spcBef>
        <a:buClr>
          <a:schemeClr val="accent1"/>
        </a:buClr>
        <a:buSzPct val="100000"/>
        <a:buFont typeface="Symbol" pitchFamily="18" charset="2"/>
        <a:buChar char=""/>
        <a:defRPr sz="1600" kern="1200">
          <a:solidFill>
            <a:schemeClr val="tx2"/>
          </a:solidFill>
          <a:latin typeface="+mn-lt"/>
          <a:ea typeface="+mn-ea"/>
          <a:cs typeface="+mn-cs"/>
        </a:defRPr>
      </a:lvl5pPr>
      <a:lvl6pPr marL="178308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6pPr>
      <a:lvl7pPr marL="210312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7pPr>
      <a:lvl8pPr marL="242316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8pPr>
      <a:lvl9pPr marL="2743200" indent="-228600" algn="l" defTabSz="914400" rtl="0" eaLnBrk="1" latinLnBrk="0" hangingPunct="1">
        <a:spcBef>
          <a:spcPts val="384"/>
        </a:spcBef>
        <a:buClr>
          <a:schemeClr val="accent1"/>
        </a:buClr>
        <a:buFont typeface="Symbol"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798944" y="2420888"/>
            <a:ext cx="7704856" cy="1569660"/>
          </a:xfrm>
          <a:prstGeom prst="rect">
            <a:avLst/>
          </a:prstGeom>
        </p:spPr>
        <p:txBody>
          <a:bodyPr wrap="square">
            <a:spAutoFit/>
          </a:bodyPr>
          <a:lstStyle/>
          <a:p>
            <a:pPr algn="ctr"/>
            <a:r>
              <a:rPr lang="ru-RU" sz="4800" dirty="0" smtClean="0"/>
              <a:t>Тема</a:t>
            </a:r>
            <a:r>
              <a:rPr lang="ru-RU" sz="4800" smtClean="0"/>
              <a:t>: </a:t>
            </a:r>
            <a:r>
              <a:rPr lang="ru-RU" sz="4800" smtClean="0"/>
              <a:t>Базовая </a:t>
            </a:r>
            <a:r>
              <a:rPr lang="ru-RU" sz="4800" dirty="0" smtClean="0"/>
              <a:t>методика системного анализа</a:t>
            </a:r>
            <a:endParaRPr lang="ru-RU" sz="4800" dirty="0"/>
          </a:p>
        </p:txBody>
      </p:sp>
    </p:spTree>
    <p:extLst>
      <p:ext uri="{BB962C8B-B14F-4D97-AF65-F5344CB8AC3E}">
        <p14:creationId xmlns:p14="http://schemas.microsoft.com/office/powerpoint/2010/main" val="353783005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628800"/>
            <a:ext cx="8568952" cy="4031873"/>
          </a:xfrm>
          <a:prstGeom prst="rect">
            <a:avLst/>
          </a:prstGeom>
        </p:spPr>
        <p:txBody>
          <a:bodyPr wrap="square">
            <a:spAutoFit/>
          </a:bodyPr>
          <a:lstStyle/>
          <a:p>
            <a:pPr indent="449580" algn="just">
              <a:spcAft>
                <a:spcPts val="0"/>
              </a:spcAft>
            </a:pPr>
            <a:r>
              <a:rPr lang="ru-RU" sz="3200" dirty="0" smtClean="0">
                <a:solidFill>
                  <a:srgbClr val="000000"/>
                </a:solidFill>
                <a:effectLst/>
                <a:latin typeface="Times New Roman"/>
              </a:rPr>
              <a:t>В зависимости от глубины проработки проблемы на предшест­вующих трех этапах системного анализа перечень задач может быть большим, а может отсутствовать полностью. Тем не менее, рабочая формулировка проблемы, подкрепленная перечнем условий или без него, должна нацеливать аналитика на поиск вариантов ее решения.</a:t>
            </a:r>
            <a:endParaRPr lang="ru-RU" sz="2800" dirty="0">
              <a:solidFill>
                <a:srgbClr val="000000"/>
              </a:solidFill>
              <a:effectLst/>
              <a:latin typeface="Arial Unicode MS"/>
            </a:endParaRPr>
          </a:p>
        </p:txBody>
      </p:sp>
    </p:spTree>
    <p:extLst>
      <p:ext uri="{BB962C8B-B14F-4D97-AF65-F5344CB8AC3E}">
        <p14:creationId xmlns:p14="http://schemas.microsoft.com/office/powerpoint/2010/main" val="93112929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640960" cy="6124754"/>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5. Определение целей</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indent="449580" algn="just">
              <a:spcAft>
                <a:spcPts val="0"/>
              </a:spcAft>
            </a:pPr>
            <a:r>
              <a:rPr lang="ru-RU" sz="2800" dirty="0" smtClean="0">
                <a:solidFill>
                  <a:srgbClr val="000000"/>
                </a:solidFill>
                <a:effectLst/>
                <a:latin typeface="Times New Roman"/>
              </a:rPr>
              <a:t>На данном этапе системного анализа определяется, что необхо­димо сделать для решения или уменьшения существующей пробле­мы. </a:t>
            </a:r>
            <a:endParaRPr lang="ru-RU" sz="2400" dirty="0" smtClean="0">
              <a:solidFill>
                <a:srgbClr val="000000"/>
              </a:solidFill>
              <a:effectLst/>
              <a:latin typeface="Arial Unicode MS"/>
            </a:endParaRPr>
          </a:p>
          <a:p>
            <a:pPr indent="449580" algn="just">
              <a:spcAft>
                <a:spcPts val="0"/>
              </a:spcAft>
            </a:pPr>
            <a:r>
              <a:rPr lang="ru-RU" sz="2800" dirty="0" smtClean="0">
                <a:solidFill>
                  <a:srgbClr val="000000"/>
                </a:solidFill>
                <a:effectLst/>
                <a:latin typeface="Times New Roman"/>
              </a:rPr>
              <a:t>Поскольку цель является антиподом проблемы, на данном этапе необходимо четко сформулировать, чего же мы хотим от системы, поскольку то, чего мы не хотим, уже существует. Другими словами, мы должны определить направление, в котором следует уходить от существующей и не устраивающей нас ситуации. Трудность состоит в том, что возможных направлений много, а выбрать нужно только одно - правильное и эффективное.</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35390434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640960" cy="6124754"/>
          </a:xfrm>
          <a:prstGeom prst="rect">
            <a:avLst/>
          </a:prstGeom>
        </p:spPr>
        <p:txBody>
          <a:bodyPr wrap="square">
            <a:spAutoFit/>
          </a:bodyPr>
          <a:lstStyle/>
          <a:p>
            <a:pPr indent="449580" algn="ctr">
              <a:spcAft>
                <a:spcPts val="0"/>
              </a:spcAft>
            </a:pPr>
            <a:r>
              <a:rPr lang="ru-RU" sz="2800" b="1" u="sng" dirty="0" smtClean="0">
                <a:solidFill>
                  <a:srgbClr val="000000"/>
                </a:solidFill>
                <a:effectLst/>
                <a:latin typeface="Times New Roman"/>
              </a:rPr>
              <a:t>Основные трудности при определении целей следующие:</a:t>
            </a:r>
            <a:endParaRPr lang="ru-RU" sz="2400" b="1" u="sng"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цель - это описание желаемого будущего, в чем легко ошибиться или допустить неточные формулировки;</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так как проблему нельзя отрывать от проблематики, то цель редко бывает единственной;</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формирование целей заинтересованных сторон осуществляется с учетом существующих систем ценностей, которые, как правило, различны, а то и противоречивы;</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при множественности целей существует опасность их смещения или подмены средствами, которые должны обеспечить достижение целей;</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цели могут меняться с течением времени.</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169549125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640960" cy="5262979"/>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6. Выбор критериев</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endParaRPr lang="ru-RU" sz="2800" dirty="0" smtClean="0">
              <a:solidFill>
                <a:srgbClr val="000000"/>
              </a:solidFill>
              <a:effectLst/>
              <a:latin typeface="Times New Roman"/>
              <a:ea typeface="Arial Unicode MS"/>
            </a:endParaRPr>
          </a:p>
          <a:p>
            <a:pPr algn="just"/>
            <a:r>
              <a:rPr lang="ru-RU" sz="2800" dirty="0" smtClean="0">
                <a:solidFill>
                  <a:srgbClr val="000000"/>
                </a:solidFill>
                <a:effectLst/>
                <a:latin typeface="Times New Roman"/>
                <a:ea typeface="Arial Unicode MS"/>
              </a:rPr>
              <a:t>	Для того чтобы правильно сделать выбор в пользу того или ино­го пути разрешения проблемы, необходимо иметь средства для сравнения допустимых альтернатив. Таким средством служат критерии. В данном случае под критерием понимают любое основание сравнения альтернатив. Это означает, что критерием качества альтернатив может служить любой ее признак, значение которого зафиксировать как минимум в порядковой шкале. </a:t>
            </a:r>
            <a:endParaRPr lang="ru-RU" sz="2800" dirty="0"/>
          </a:p>
        </p:txBody>
      </p:sp>
    </p:spTree>
    <p:extLst>
      <p:ext uri="{BB962C8B-B14F-4D97-AF65-F5344CB8AC3E}">
        <p14:creationId xmlns:p14="http://schemas.microsoft.com/office/powerpoint/2010/main" val="38453819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528" y="1556792"/>
            <a:ext cx="8568952" cy="3970318"/>
          </a:xfrm>
          <a:prstGeom prst="rect">
            <a:avLst/>
          </a:prstGeom>
        </p:spPr>
        <p:txBody>
          <a:bodyPr wrap="square">
            <a:spAutoFit/>
          </a:bodyPr>
          <a:lstStyle/>
          <a:p>
            <a:pPr indent="449580" algn="just">
              <a:spcAft>
                <a:spcPts val="0"/>
              </a:spcAft>
            </a:pPr>
            <a:r>
              <a:rPr lang="ru-RU" sz="2800" b="1" u="sng" dirty="0" smtClean="0">
                <a:solidFill>
                  <a:srgbClr val="000000"/>
                </a:solidFill>
                <a:effectLst/>
                <a:latin typeface="Times New Roman"/>
              </a:rPr>
              <a:t>Критерий</a:t>
            </a:r>
            <a:r>
              <a:rPr lang="ru-RU" sz="2800" dirty="0" smtClean="0">
                <a:solidFill>
                  <a:srgbClr val="000000"/>
                </a:solidFill>
                <a:effectLst/>
                <a:latin typeface="Times New Roman"/>
              </a:rPr>
              <a:t> - это подобие цели или ее модель. Конкретный критерий является проекцией (отображением) ценностей, воплощенных в целях, на параметры допустимых альтернатив. Определение значения критерия для данной альтернативы, по существу является косвенным измерением степени ее пригодности как средства достижения цели. Другими словами, критерий представляет собой количественную модель качественной цели.</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21214543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340768"/>
            <a:ext cx="8640960" cy="5262979"/>
          </a:xfrm>
          <a:prstGeom prst="rect">
            <a:avLst/>
          </a:prstGeom>
        </p:spPr>
        <p:txBody>
          <a:bodyPr wrap="square">
            <a:spAutoFit/>
          </a:bodyPr>
          <a:lstStyle/>
          <a:p>
            <a:pPr indent="449580" algn="just">
              <a:spcAft>
                <a:spcPts val="0"/>
              </a:spcAft>
            </a:pPr>
            <a:r>
              <a:rPr lang="ru-RU" sz="2800" dirty="0" smtClean="0">
                <a:solidFill>
                  <a:srgbClr val="000000"/>
                </a:solidFill>
                <a:effectLst/>
                <a:latin typeface="Times New Roman"/>
              </a:rPr>
              <a:t>Для обеспечения полноты и всесторонности охвата цели очень полезной является формальная модель проблемной ситуации, включающая три взаимодействующих компонента: </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err="1" smtClean="0">
                <a:solidFill>
                  <a:srgbClr val="000000"/>
                </a:solidFill>
                <a:effectLst/>
                <a:latin typeface="Times New Roman"/>
              </a:rPr>
              <a:t>проблемосодержащую</a:t>
            </a:r>
            <a:r>
              <a:rPr lang="ru-RU" sz="2800" dirty="0" smtClean="0">
                <a:solidFill>
                  <a:srgbClr val="000000"/>
                </a:solidFill>
                <a:effectLst/>
                <a:latin typeface="Times New Roman"/>
              </a:rPr>
              <a:t> систему, в которой существующая си­туация воспринимается как проблема; </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err="1" smtClean="0">
                <a:solidFill>
                  <a:srgbClr val="000000"/>
                </a:solidFill>
                <a:effectLst/>
                <a:latin typeface="Times New Roman"/>
              </a:rPr>
              <a:t>проблеморазрешающую</a:t>
            </a:r>
            <a:r>
              <a:rPr lang="ru-RU" sz="2800" dirty="0" smtClean="0">
                <a:solidFill>
                  <a:srgbClr val="000000"/>
                </a:solidFill>
                <a:effectLst/>
                <a:latin typeface="Times New Roman"/>
              </a:rPr>
              <a:t> систему, которая может так повли­ять на ход событий, что проблема исчезнет полностью или ослабнет;</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внешнюю среду, в которой существуют и с которой взаимо­действуют обе системы.</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34682149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640960" cy="6555641"/>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7. Генерирование альтернатив</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algn="just"/>
            <a:r>
              <a:rPr lang="ru-RU" sz="2800" dirty="0" smtClean="0">
                <a:solidFill>
                  <a:srgbClr val="000000"/>
                </a:solidFill>
                <a:effectLst/>
                <a:latin typeface="Times New Roman"/>
                <a:ea typeface="Arial Unicode MS"/>
              </a:rPr>
              <a:t>	Генерирование альтернатив является очень трудным и очень творческим этапом системного анализа. Его сущность заключается в поиске идей, подходов, предложений и рекомендаций, на множе­стве которых будет формироваться базовый перечень допустимых вариантов решения исходной проблемы, который еще называют перечнем допустимых альтернатив. И если в этот перечень по ка­ким-то причинам не попала наилучшая альтернатива, то никакие методы выбора, никакие изощренные процедуры сравнения альтер­натив и, тем более, никакие инструментальные средства их под­держки ее не обнаружат. </a:t>
            </a:r>
            <a:endParaRPr lang="ru-RU" sz="2800" dirty="0"/>
          </a:p>
        </p:txBody>
      </p:sp>
    </p:spTree>
    <p:extLst>
      <p:ext uri="{BB962C8B-B14F-4D97-AF65-F5344CB8AC3E}">
        <p14:creationId xmlns:p14="http://schemas.microsoft.com/office/powerpoint/2010/main" val="2024091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5846"/>
            <a:ext cx="8712968" cy="6247864"/>
          </a:xfrm>
          <a:prstGeom prst="rect">
            <a:avLst/>
          </a:prstGeom>
        </p:spPr>
        <p:txBody>
          <a:bodyPr wrap="square">
            <a:spAutoFit/>
          </a:bodyPr>
          <a:lstStyle/>
          <a:p>
            <a:pPr indent="449580" algn="just">
              <a:spcAft>
                <a:spcPts val="0"/>
              </a:spcAft>
            </a:pPr>
            <a:r>
              <a:rPr lang="ru-RU" sz="2500" dirty="0" smtClean="0">
                <a:solidFill>
                  <a:srgbClr val="000000"/>
                </a:solidFill>
                <a:effectLst/>
                <a:latin typeface="Times New Roman"/>
              </a:rPr>
              <a:t>В этой связи очень важно генерировать как можно больше аль­тернатив. Большее число альтернатив обеспечит большую вероят­ность попадания наилучшей альтернативы в исходный перечень. В практике системного анализа существуют различные способы вы­полнения этого требования. Наиболее распространенные из них заключатся в следующем:</a:t>
            </a:r>
            <a:endParaRPr lang="ru-RU" sz="2500" dirty="0" smtClean="0">
              <a:solidFill>
                <a:srgbClr val="000000"/>
              </a:solidFill>
              <a:effectLst/>
              <a:latin typeface="Arial Unicode MS"/>
            </a:endParaRPr>
          </a:p>
          <a:p>
            <a:pPr marL="342900" lvl="0" indent="-342900" algn="just">
              <a:spcAft>
                <a:spcPts val="0"/>
              </a:spcAft>
              <a:buFont typeface="Symbol"/>
              <a:buChar char=""/>
            </a:pPr>
            <a:r>
              <a:rPr lang="ru-RU" sz="2500" dirty="0" smtClean="0">
                <a:solidFill>
                  <a:srgbClr val="000000"/>
                </a:solidFill>
                <a:effectLst/>
                <a:latin typeface="Times New Roman"/>
              </a:rPr>
              <a:t>поиск идей в Интернете, патентных фондах, научной лите­ратуре и других информационных ресурсах;</a:t>
            </a:r>
            <a:endParaRPr lang="ru-RU" sz="2500" dirty="0" smtClean="0">
              <a:solidFill>
                <a:srgbClr val="000000"/>
              </a:solidFill>
              <a:effectLst/>
              <a:latin typeface="Arial Unicode MS"/>
            </a:endParaRPr>
          </a:p>
          <a:p>
            <a:pPr marL="342900" lvl="0" indent="-342900" algn="just">
              <a:spcAft>
                <a:spcPts val="0"/>
              </a:spcAft>
              <a:buFont typeface="Symbol"/>
              <a:buChar char=""/>
            </a:pPr>
            <a:r>
              <a:rPr lang="ru-RU" sz="2500" dirty="0" smtClean="0">
                <a:solidFill>
                  <a:srgbClr val="000000"/>
                </a:solidFill>
                <a:effectLst/>
                <a:latin typeface="Times New Roman"/>
              </a:rPr>
              <a:t>интервьюирование и анкетные опросы заинтересованных лиц;</a:t>
            </a:r>
            <a:endParaRPr lang="ru-RU" sz="2500" dirty="0" smtClean="0">
              <a:solidFill>
                <a:srgbClr val="000000"/>
              </a:solidFill>
              <a:effectLst/>
              <a:latin typeface="Arial Unicode MS"/>
            </a:endParaRPr>
          </a:p>
          <a:p>
            <a:pPr marL="342900" lvl="0" indent="-342900" algn="just">
              <a:spcAft>
                <a:spcPts val="0"/>
              </a:spcAft>
              <a:buFont typeface="Symbol"/>
              <a:buChar char=""/>
            </a:pPr>
            <a:r>
              <a:rPr lang="ru-RU" sz="2500" dirty="0" smtClean="0">
                <a:solidFill>
                  <a:srgbClr val="000000"/>
                </a:solidFill>
                <a:effectLst/>
                <a:latin typeface="Times New Roman"/>
              </a:rPr>
              <a:t>привлечение квалифицированных экспертов, имеющих раз­ную подготовку, разный опыт и работающих в разных пред­метных областях;</a:t>
            </a:r>
            <a:endParaRPr lang="ru-RU" sz="2500" dirty="0" smtClean="0">
              <a:solidFill>
                <a:srgbClr val="000000"/>
              </a:solidFill>
              <a:effectLst/>
              <a:latin typeface="Arial Unicode MS"/>
            </a:endParaRPr>
          </a:p>
          <a:p>
            <a:pPr marL="342900" lvl="0" indent="-342900" algn="just">
              <a:spcAft>
                <a:spcPts val="0"/>
              </a:spcAft>
              <a:buFont typeface="Symbol"/>
              <a:buChar char=""/>
            </a:pPr>
            <a:r>
              <a:rPr lang="ru-RU" sz="2500" dirty="0" smtClean="0">
                <a:solidFill>
                  <a:srgbClr val="000000"/>
                </a:solidFill>
                <a:effectLst/>
                <a:latin typeface="Times New Roman"/>
              </a:rPr>
              <a:t>комбинирование имеющихся альтернатив и образование промежуточных вариантов (т.е. не «либо-либо», а «кроме то­го еще и»);</a:t>
            </a:r>
            <a:endParaRPr lang="ru-RU" sz="2500" dirty="0">
              <a:solidFill>
                <a:srgbClr val="000000"/>
              </a:solidFill>
              <a:effectLst/>
              <a:latin typeface="Arial Unicode MS"/>
            </a:endParaRPr>
          </a:p>
        </p:txBody>
      </p:sp>
    </p:spTree>
    <p:extLst>
      <p:ext uri="{BB962C8B-B14F-4D97-AF65-F5344CB8AC3E}">
        <p14:creationId xmlns:p14="http://schemas.microsoft.com/office/powerpoint/2010/main" val="144906496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124744"/>
            <a:ext cx="8640960" cy="5693866"/>
          </a:xfrm>
          <a:prstGeom prst="rect">
            <a:avLst/>
          </a:prstGeom>
        </p:spPr>
        <p:txBody>
          <a:bodyPr wrap="square">
            <a:spAutoFit/>
          </a:bodyPr>
          <a:lstStyle/>
          <a:p>
            <a:pPr marL="342900" lvl="0" indent="-342900" algn="just">
              <a:spcAft>
                <a:spcPts val="0"/>
              </a:spcAft>
              <a:buFont typeface="Symbol"/>
              <a:buChar char=""/>
            </a:pPr>
            <a:r>
              <a:rPr lang="ru-RU" sz="2800" dirty="0" smtClean="0">
                <a:solidFill>
                  <a:srgbClr val="000000"/>
                </a:solidFill>
                <a:effectLst/>
                <a:latin typeface="Times New Roman"/>
              </a:rPr>
              <a:t>модификация альтернатив, т.е. формирование альтернатив, лишь частично отличающихся от первоначальных;</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включение альтернатив противоположных предложенным, в том числе и «нулевой» альтернативы - естественного разви­тия событий без нашего вмешательства («не делать ничего»);</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включение в рассмотрение альтернатив, которые на первый взгляд кажутся неприемлемыми и надуманными;</a:t>
            </a:r>
            <a:endParaRPr lang="ru-RU" sz="2400" dirty="0" smtClean="0">
              <a:solidFill>
                <a:srgbClr val="000000"/>
              </a:solidFill>
              <a:effectLst/>
              <a:latin typeface="Arial Unicode MS"/>
            </a:endParaRPr>
          </a:p>
          <a:p>
            <a:pPr marL="342900" lvl="0" indent="-342900" algn="just">
              <a:spcAft>
                <a:spcPts val="0"/>
              </a:spcAft>
              <a:buFont typeface="Symbol"/>
              <a:buChar char=""/>
            </a:pPr>
            <a:r>
              <a:rPr lang="ru-RU" sz="2800" dirty="0" smtClean="0">
                <a:solidFill>
                  <a:srgbClr val="000000"/>
                </a:solidFill>
                <a:effectLst/>
                <a:latin typeface="Times New Roman"/>
              </a:rPr>
              <a:t>генерирование альтернатив, рассчитанных на разные интервалы времени (долгосрочные, краткосрочные, немедленные).</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27842068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79512" y="332656"/>
            <a:ext cx="8712968" cy="5693866"/>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8. Моделирование</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indent="449580" algn="just">
              <a:spcAft>
                <a:spcPts val="0"/>
              </a:spcAft>
            </a:pPr>
            <a:r>
              <a:rPr lang="ru-RU" sz="2800" dirty="0" smtClean="0">
                <a:solidFill>
                  <a:srgbClr val="000000"/>
                </a:solidFill>
                <a:effectLst/>
                <a:latin typeface="Times New Roman"/>
              </a:rPr>
              <a:t>На данном этапе системного анализа стоит задача увязать во­едино глобальную цель системы, ее критерии и ограничения с до­пустимыми альтернативами таким образом, чтобы получить воз­можность сравнивать эффективность определяемых ими путей дос­тижения цели. Такая увязка осуществляется посредством моделиро­вания, конечный результат которого – модель – и представляет собой тот клубок, в котором в концентрированном виде сосредото­чены и взаимно переплетены все ключевые аспекты решаемой про­блемы.</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24617223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07504" y="2564904"/>
            <a:ext cx="8640960" cy="4031873"/>
          </a:xfrm>
          <a:prstGeom prst="rect">
            <a:avLst/>
          </a:prstGeom>
        </p:spPr>
        <p:txBody>
          <a:bodyPr wrap="square">
            <a:spAutoFit/>
          </a:bodyPr>
          <a:lstStyle/>
          <a:p>
            <a:pPr indent="449580" algn="just">
              <a:spcAft>
                <a:spcPts val="0"/>
              </a:spcAft>
            </a:pPr>
            <a:r>
              <a:rPr lang="ru-RU" sz="3200" dirty="0" smtClean="0">
                <a:solidFill>
                  <a:srgbClr val="000000"/>
                </a:solidFill>
                <a:effectLst/>
                <a:latin typeface="Times New Roman"/>
              </a:rPr>
              <a:t>Системный анализ представляет собой междисциплинарную прикладную науку, объединяющую теорию и практику, житейский опыт и формализованные знания. От первоначальной формулиров­ки проблемы до ее ликвидации долгий путь. Он проходит через ре­шение ряда задач, которое в общем виде укладывается в следующие этапы.</a:t>
            </a:r>
            <a:endParaRPr lang="ru-RU" sz="2800" dirty="0">
              <a:solidFill>
                <a:srgbClr val="000000"/>
              </a:solidFill>
              <a:effectLst/>
              <a:latin typeface="Arial Unicode MS"/>
            </a:endParaRPr>
          </a:p>
        </p:txBody>
      </p:sp>
    </p:spTree>
    <p:extLst>
      <p:ext uri="{BB962C8B-B14F-4D97-AF65-F5344CB8AC3E}">
        <p14:creationId xmlns:p14="http://schemas.microsoft.com/office/powerpoint/2010/main" val="28096550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260648"/>
            <a:ext cx="8568952" cy="6555641"/>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9. Синтез решения</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indent="449580" algn="just">
              <a:spcAft>
                <a:spcPts val="0"/>
              </a:spcAft>
            </a:pPr>
            <a:r>
              <a:rPr lang="ru-RU" sz="2800" dirty="0" smtClean="0">
                <a:solidFill>
                  <a:srgbClr val="000000"/>
                </a:solidFill>
                <a:effectLst/>
                <a:latin typeface="Times New Roman"/>
              </a:rPr>
              <a:t>Если проблемная ситуация описывается единой моделью (причинно-следственной или математической), то реализация последней автоматически приводит к искомому результату. То есть этапы мо­делирования и синтеза решения в этом случае объединяются и реа­лизуются одновременно. Во всех других случаях поиск решения, которое будет подлежать реализации как средство ликвидации или уменьшения существующей проблемы, выделяется в отдельный са­мостоятельный этап системного анализа. Его суть заключается в том, чтобы на основании сравнения отдельных альтернатив (с по­мощью модели или без нее) выбрать оптимальную.</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30700584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640960" cy="4832092"/>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10. Реализация решения</a:t>
            </a:r>
            <a:endParaRPr lang="ru-RU" sz="2400" dirty="0" smtClean="0">
              <a:solidFill>
                <a:srgbClr val="000000"/>
              </a:solidFill>
              <a:effectLst/>
              <a:latin typeface="Arial Unicode MS"/>
            </a:endParaRPr>
          </a:p>
          <a:p>
            <a:pPr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algn="just"/>
            <a:r>
              <a:rPr lang="ru-RU" sz="2800" dirty="0" smtClean="0">
                <a:solidFill>
                  <a:srgbClr val="000000"/>
                </a:solidFill>
                <a:effectLst/>
                <a:latin typeface="Times New Roman"/>
                <a:ea typeface="Arial Unicode MS"/>
              </a:rPr>
              <a:t>	</a:t>
            </a:r>
          </a:p>
          <a:p>
            <a:pPr algn="just"/>
            <a:r>
              <a:rPr lang="ru-RU" sz="2800" dirty="0">
                <a:solidFill>
                  <a:srgbClr val="000000"/>
                </a:solidFill>
                <a:latin typeface="Times New Roman"/>
                <a:ea typeface="Arial Unicode MS"/>
              </a:rPr>
              <a:t>	</a:t>
            </a:r>
            <a:r>
              <a:rPr lang="ru-RU" sz="2800" dirty="0" smtClean="0">
                <a:solidFill>
                  <a:srgbClr val="000000"/>
                </a:solidFill>
                <a:effectLst/>
                <a:latin typeface="Times New Roman"/>
                <a:ea typeface="Arial Unicode MS"/>
              </a:rPr>
              <a:t>Любое решение, выработанное в ходе проведения системного анализа, должно быть реализовано. Более того, кроме непосредст­венного решения проблемы внедрение в практику результатов сис­темного анализа преследует цель дальнейшего развития системы. Применительно к экономическим системам это связано не столько с наличными ресурсами, сколько с умением их использовать. </a:t>
            </a:r>
            <a:endParaRPr lang="ru-RU" sz="2800" dirty="0"/>
          </a:p>
        </p:txBody>
      </p:sp>
    </p:spTree>
    <p:extLst>
      <p:ext uri="{BB962C8B-B14F-4D97-AF65-F5344CB8AC3E}">
        <p14:creationId xmlns:p14="http://schemas.microsoft.com/office/powerpoint/2010/main" val="18102561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130922" y="2276872"/>
            <a:ext cx="8784976" cy="4401205"/>
          </a:xfrm>
          <a:prstGeom prst="rect">
            <a:avLst/>
          </a:prstGeom>
        </p:spPr>
        <p:txBody>
          <a:bodyPr wrap="square">
            <a:spAutoFit/>
          </a:bodyPr>
          <a:lstStyle/>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Формулирование проблемы и определение системы.</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Формирование проблематики.</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Конфигурирование проблемы.</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Постановка задачи.</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Определение цели.</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Определение критериев и ограничений.</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Генерирование альтернатив.</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Моделирование.</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Синтез решения.</a:t>
            </a:r>
          </a:p>
          <a:p>
            <a:pPr marL="342900" indent="-342900">
              <a:buFont typeface="+mj-lt"/>
              <a:buAutoNum type="arabicPeriod"/>
            </a:pPr>
            <a:r>
              <a:rPr lang="ru-RU" sz="2800" dirty="0" smtClean="0">
                <a:latin typeface="Times New Roman" panose="02020603050405020304" pitchFamily="18" charset="0"/>
                <a:cs typeface="Times New Roman" panose="02020603050405020304" pitchFamily="18" charset="0"/>
              </a:rPr>
              <a:t>Реализация решения.</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945413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72307" y="260648"/>
            <a:ext cx="8640960" cy="6063198"/>
          </a:xfrm>
          <a:prstGeom prst="rect">
            <a:avLst/>
          </a:prstGeom>
        </p:spPr>
        <p:txBody>
          <a:bodyPr wrap="square">
            <a:spAutoFit/>
          </a:bodyPr>
          <a:lstStyle/>
          <a:p>
            <a:pPr algn="ctr"/>
            <a:r>
              <a:rPr lang="ru-RU" sz="2800" dirty="0" smtClean="0">
                <a:solidFill>
                  <a:prstClr val="black"/>
                </a:solidFill>
                <a:latin typeface="Times New Roman" panose="02020603050405020304" pitchFamily="18" charset="0"/>
                <a:cs typeface="Times New Roman" panose="02020603050405020304" pitchFamily="18" charset="0"/>
              </a:rPr>
              <a:t>1. Формулирование </a:t>
            </a:r>
            <a:r>
              <a:rPr lang="ru-RU" sz="2800" dirty="0">
                <a:solidFill>
                  <a:prstClr val="black"/>
                </a:solidFill>
                <a:latin typeface="Times New Roman" panose="02020603050405020304" pitchFamily="18" charset="0"/>
                <a:cs typeface="Times New Roman" panose="02020603050405020304" pitchFamily="18" charset="0"/>
              </a:rPr>
              <a:t>проблемы </a:t>
            </a:r>
            <a:r>
              <a:rPr lang="ru-RU" sz="2400" dirty="0" smtClean="0">
                <a:latin typeface="Times New Roman" panose="02020603050405020304" pitchFamily="18" charset="0"/>
                <a:cs typeface="Times New Roman" panose="02020603050405020304" pitchFamily="18" charset="0"/>
              </a:rPr>
              <a:t>	</a:t>
            </a:r>
          </a:p>
          <a:p>
            <a:pPr algn="just"/>
            <a:r>
              <a:rPr lang="ru-RU" sz="2400" dirty="0" smtClean="0">
                <a:latin typeface="Times New Roman" panose="02020603050405020304" pitchFamily="18" charset="0"/>
                <a:cs typeface="Times New Roman" panose="02020603050405020304" pitchFamily="18" charset="0"/>
              </a:rPr>
              <a:t>	</a:t>
            </a:r>
          </a:p>
          <a:p>
            <a:pPr algn="just"/>
            <a:endParaRPr lang="ru-RU" sz="2400" dirty="0">
              <a:latin typeface="Times New Roman" panose="02020603050405020304" pitchFamily="18" charset="0"/>
              <a:cs typeface="Times New Roman" panose="02020603050405020304" pitchFamily="18" charset="0"/>
            </a:endParaRPr>
          </a:p>
          <a:p>
            <a:pPr algn="just"/>
            <a:r>
              <a:rPr lang="ru-RU" sz="2400" dirty="0" smtClean="0">
                <a:latin typeface="Times New Roman" panose="02020603050405020304" pitchFamily="18" charset="0"/>
                <a:cs typeface="Times New Roman" panose="02020603050405020304" pitchFamily="18" charset="0"/>
              </a:rPr>
              <a:t>	</a:t>
            </a:r>
            <a:r>
              <a:rPr lang="ru-RU" sz="2600" dirty="0" smtClean="0">
                <a:latin typeface="Times New Roman" panose="02020603050405020304" pitchFamily="18" charset="0"/>
                <a:cs typeface="Times New Roman" panose="02020603050405020304" pitchFamily="18" charset="0"/>
              </a:rPr>
              <a:t>Для </a:t>
            </a:r>
            <a:r>
              <a:rPr lang="ru-RU" sz="2600" dirty="0">
                <a:latin typeface="Times New Roman" panose="02020603050405020304" pitchFamily="18" charset="0"/>
                <a:cs typeface="Times New Roman" panose="02020603050405020304" pitchFamily="18" charset="0"/>
              </a:rPr>
              <a:t>большинства наук и научных направлений отправной точ­кой, или начальным этапом исследования, является постановка за­дачи. В системном анализе это, как правило, промежуточный этап, которому предшествует длительная, кропотливая и сложная работа по структурированию исходной проблемы.</a:t>
            </a:r>
          </a:p>
          <a:p>
            <a:pPr algn="just"/>
            <a:r>
              <a:rPr lang="ru-RU" sz="2600" dirty="0" smtClean="0">
                <a:latin typeface="Times New Roman" panose="02020603050405020304" pitchFamily="18" charset="0"/>
                <a:cs typeface="Times New Roman" panose="02020603050405020304" pitchFamily="18" charset="0"/>
              </a:rPr>
              <a:t>	Начинается </a:t>
            </a:r>
            <a:r>
              <a:rPr lang="ru-RU" sz="2600" dirty="0">
                <a:latin typeface="Times New Roman" panose="02020603050405020304" pitchFamily="18" charset="0"/>
                <a:cs typeface="Times New Roman" panose="02020603050405020304" pitchFamily="18" charset="0"/>
              </a:rPr>
              <a:t>она из того, что инициатор проведения системных исследований </a:t>
            </a:r>
            <a:r>
              <a:rPr lang="ru-RU" sz="2600" dirty="0" smtClean="0">
                <a:latin typeface="Times New Roman" panose="02020603050405020304" pitchFamily="18" charset="0"/>
                <a:cs typeface="Times New Roman" panose="02020603050405020304" pitchFamily="18" charset="0"/>
              </a:rPr>
              <a:t>дает </a:t>
            </a:r>
            <a:r>
              <a:rPr lang="ru-RU" sz="2600" dirty="0">
                <a:latin typeface="Times New Roman" panose="02020603050405020304" pitchFamily="18" charset="0"/>
                <a:cs typeface="Times New Roman" panose="02020603050405020304" pitchFamily="18" charset="0"/>
              </a:rPr>
              <a:t>первоначальную формулировку проблемы. </a:t>
            </a:r>
            <a:endParaRPr lang="ru-RU" sz="2600" dirty="0" smtClean="0">
              <a:latin typeface="Times New Roman" panose="02020603050405020304" pitchFamily="18" charset="0"/>
              <a:cs typeface="Times New Roman" panose="02020603050405020304" pitchFamily="18" charset="0"/>
            </a:endParaRPr>
          </a:p>
          <a:p>
            <a:pPr algn="just"/>
            <a:r>
              <a:rPr lang="ru-RU" sz="2600" dirty="0" smtClean="0">
                <a:latin typeface="Times New Roman" panose="02020603050405020304" pitchFamily="18" charset="0"/>
                <a:cs typeface="Times New Roman" panose="02020603050405020304" pitchFamily="18" charset="0"/>
              </a:rPr>
              <a:t>	В </a:t>
            </a:r>
            <a:r>
              <a:rPr lang="ru-RU" sz="2600" dirty="0">
                <a:latin typeface="Times New Roman" panose="02020603050405020304" pitchFamily="18" charset="0"/>
                <a:cs typeface="Times New Roman" panose="02020603050405020304" pitchFamily="18" charset="0"/>
              </a:rPr>
              <a:t>большинстве слу­чаев она только обозначает сферу интересов </a:t>
            </a:r>
            <a:r>
              <a:rPr lang="ru-RU" sz="2600" dirty="0" smtClean="0">
                <a:latin typeface="Times New Roman" panose="02020603050405020304" pitchFamily="18" charset="0"/>
                <a:cs typeface="Times New Roman" panose="02020603050405020304" pitchFamily="18" charset="0"/>
              </a:rPr>
              <a:t>и </a:t>
            </a:r>
            <a:r>
              <a:rPr lang="ru-RU" sz="2600" dirty="0">
                <a:latin typeface="Times New Roman" panose="02020603050405020304" pitchFamily="18" charset="0"/>
                <a:cs typeface="Times New Roman" panose="02020603050405020304" pitchFamily="18" charset="0"/>
              </a:rPr>
              <a:t>содержит в себе лишь очень приблизительный намек на то, что, собственно, необ­ходимо исследовать. </a:t>
            </a:r>
          </a:p>
        </p:txBody>
      </p:sp>
    </p:spTree>
    <p:extLst>
      <p:ext uri="{BB962C8B-B14F-4D97-AF65-F5344CB8AC3E}">
        <p14:creationId xmlns:p14="http://schemas.microsoft.com/office/powerpoint/2010/main" val="2256003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95536" y="332656"/>
            <a:ext cx="8496944" cy="6463308"/>
          </a:xfrm>
          <a:prstGeom prst="rect">
            <a:avLst/>
          </a:prstGeom>
        </p:spPr>
        <p:txBody>
          <a:bodyPr wrap="square">
            <a:spAutoFit/>
          </a:bodyPr>
          <a:lstStyle/>
          <a:p>
            <a:pPr algn="ctr">
              <a:spcAft>
                <a:spcPts val="0"/>
              </a:spcAft>
            </a:pPr>
            <a:r>
              <a:rPr lang="ru-RU" sz="2400" dirty="0" smtClean="0">
                <a:solidFill>
                  <a:srgbClr val="000000"/>
                </a:solidFill>
                <a:effectLst/>
                <a:latin typeface="Times New Roman"/>
              </a:rPr>
              <a:t>2. Формирование проблематики</a:t>
            </a:r>
            <a:endParaRPr lang="ru-RU" sz="2000" dirty="0" smtClean="0">
              <a:solidFill>
                <a:srgbClr val="000000"/>
              </a:solidFill>
              <a:effectLst/>
              <a:latin typeface="Arial Unicode MS"/>
            </a:endParaRPr>
          </a:p>
          <a:p>
            <a:pPr algn="just">
              <a:spcAft>
                <a:spcPts val="0"/>
              </a:spcAft>
            </a:pPr>
            <a:r>
              <a:rPr lang="ru-RU" dirty="0" smtClean="0">
                <a:solidFill>
                  <a:srgbClr val="000000"/>
                </a:solidFill>
                <a:effectLst/>
                <a:latin typeface="Times New Roman"/>
              </a:rPr>
              <a:t> </a:t>
            </a:r>
            <a:endParaRPr lang="ru-RU" sz="1600" dirty="0" smtClean="0">
              <a:solidFill>
                <a:srgbClr val="000000"/>
              </a:solidFill>
              <a:effectLst/>
              <a:latin typeface="Arial Unicode MS"/>
            </a:endParaRPr>
          </a:p>
          <a:p>
            <a:pPr indent="449580" algn="just">
              <a:spcAft>
                <a:spcPts val="0"/>
              </a:spcAft>
            </a:pPr>
            <a:endParaRPr lang="ru-RU" dirty="0" smtClean="0">
              <a:solidFill>
                <a:srgbClr val="000000"/>
              </a:solidFill>
              <a:effectLst/>
              <a:latin typeface="Times New Roman"/>
            </a:endParaRPr>
          </a:p>
          <a:p>
            <a:pPr indent="449580" algn="just">
              <a:spcAft>
                <a:spcPts val="0"/>
              </a:spcAft>
            </a:pPr>
            <a:endParaRPr lang="ru-RU" dirty="0">
              <a:solidFill>
                <a:srgbClr val="000000"/>
              </a:solidFill>
              <a:latin typeface="Times New Roman"/>
            </a:endParaRPr>
          </a:p>
          <a:p>
            <a:pPr indent="449580" algn="just">
              <a:spcAft>
                <a:spcPts val="0"/>
              </a:spcAft>
            </a:pPr>
            <a:r>
              <a:rPr lang="ru-RU" sz="2800" dirty="0" smtClean="0">
                <a:solidFill>
                  <a:srgbClr val="000000"/>
                </a:solidFill>
                <a:effectLst/>
                <a:latin typeface="Times New Roman"/>
              </a:rPr>
              <a:t>Открытость и многосторонние связи проблемосодержащей сис­темы обусловливают необходимость относиться к решаемой про­блеме не как к отдельно взятой, а как к совокупности взаимосвя­занных с ней проблем. </a:t>
            </a:r>
          </a:p>
          <a:p>
            <a:pPr indent="449580" algn="just">
              <a:spcAft>
                <a:spcPts val="0"/>
              </a:spcAft>
            </a:pPr>
            <a:r>
              <a:rPr lang="ru-RU" sz="2800" dirty="0" smtClean="0">
                <a:solidFill>
                  <a:srgbClr val="000000"/>
                </a:solidFill>
                <a:effectLst/>
                <a:latin typeface="Times New Roman"/>
              </a:rPr>
              <a:t>Для обозначения этой совокупности исполь­зуют термин </a:t>
            </a:r>
            <a:r>
              <a:rPr lang="ru-RU" sz="2800" b="1" dirty="0" smtClean="0">
                <a:solidFill>
                  <a:srgbClr val="000000"/>
                </a:solidFill>
                <a:effectLst/>
                <a:latin typeface="Times New Roman"/>
              </a:rPr>
              <a:t>проблематика</a:t>
            </a:r>
            <a:r>
              <a:rPr lang="ru-RU" sz="2800" dirty="0" smtClean="0">
                <a:solidFill>
                  <a:srgbClr val="000000"/>
                </a:solidFill>
                <a:effectLst/>
                <a:latin typeface="Times New Roman"/>
              </a:rPr>
              <a:t>. Следовательно, на втором этапе сис­темного анализа существующая проблема расширяется до пробле­матики путем ее (проблемы) проецирования на интересы каждой системы из ближайшего окружения, тем или иным образом связан­ной с проблемосодержащей системой.</a:t>
            </a:r>
            <a:endParaRPr lang="ru-RU" sz="2400" dirty="0">
              <a:solidFill>
                <a:srgbClr val="000000"/>
              </a:solidFill>
              <a:effectLst/>
              <a:latin typeface="Arial Unicode MS"/>
            </a:endParaRPr>
          </a:p>
        </p:txBody>
      </p:sp>
    </p:spTree>
    <p:extLst>
      <p:ext uri="{BB962C8B-B14F-4D97-AF65-F5344CB8AC3E}">
        <p14:creationId xmlns:p14="http://schemas.microsoft.com/office/powerpoint/2010/main" val="235211399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Прямоугольник 1"/>
          <p:cNvSpPr/>
          <p:nvPr/>
        </p:nvSpPr>
        <p:spPr>
          <a:xfrm>
            <a:off x="257599" y="260648"/>
            <a:ext cx="8640960" cy="6370975"/>
          </a:xfrm>
          <a:prstGeom prst="rect">
            <a:avLst/>
          </a:prstGeom>
        </p:spPr>
        <p:txBody>
          <a:bodyPr wrap="square">
            <a:spAutoFit/>
          </a:bodyPr>
          <a:lstStyle/>
          <a:p>
            <a:pPr algn="ctr"/>
            <a:r>
              <a:rPr lang="ru-RU" sz="2400" u="sng" dirty="0">
                <a:latin typeface="Times New Roman" panose="02020603050405020304" pitchFamily="18" charset="0"/>
                <a:cs typeface="Times New Roman" panose="02020603050405020304" pitchFamily="18" charset="0"/>
              </a:rPr>
              <a:t>При анализе экономических систем в ближайшее окружение проблемосодержащей системы, как правило, включают системы, представляющие следующие заинтересованные стороны</a:t>
            </a:r>
            <a:r>
              <a:rPr lang="ru-RU" sz="2400" u="sng" dirty="0" smtClean="0">
                <a:latin typeface="Times New Roman" panose="02020603050405020304" pitchFamily="18" charset="0"/>
                <a:cs typeface="Times New Roman" panose="02020603050405020304" pitchFamily="18" charset="0"/>
              </a:rPr>
              <a:t>:</a:t>
            </a:r>
          </a:p>
          <a:p>
            <a:pPr algn="ctr"/>
            <a:endParaRPr lang="ru-RU" sz="2400" u="sng" dirty="0">
              <a:latin typeface="Times New Roman" panose="02020603050405020304" pitchFamily="18" charset="0"/>
              <a:cs typeface="Times New Roman" panose="02020603050405020304" pitchFamily="18" charset="0"/>
            </a:endParaRPr>
          </a:p>
          <a:p>
            <a:pPr marL="342900" lvl="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заказчика, т.е. того, кто ставит проблему, заказывает и оп­лачивает проведение системного анализа;</a:t>
            </a:r>
          </a:p>
          <a:p>
            <a:pPr marL="342900" lvl="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лиц, принимающих решения, т.е. тех, от полномочий которых непосредственно зависит решение проблемы;</a:t>
            </a:r>
          </a:p>
          <a:p>
            <a:pPr marL="342900" lvl="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активных участников решения проблемы, </a:t>
            </a:r>
            <a:r>
              <a:rPr lang="ru-RU" sz="2400" dirty="0" smtClean="0">
                <a:latin typeface="Times New Roman" panose="02020603050405020304" pitchFamily="18" charset="0"/>
                <a:cs typeface="Times New Roman" panose="02020603050405020304" pitchFamily="18" charset="0"/>
              </a:rPr>
              <a:t>т.е. </a:t>
            </a:r>
            <a:r>
              <a:rPr lang="ru-RU" sz="2400" dirty="0">
                <a:latin typeface="Times New Roman" panose="02020603050405020304" pitchFamily="18" charset="0"/>
                <a:cs typeface="Times New Roman" panose="02020603050405020304" pitchFamily="18" charset="0"/>
              </a:rPr>
              <a:t>тех, чьи усилия потребуются в процессе проведения системного анализа;</a:t>
            </a:r>
          </a:p>
          <a:p>
            <a:pPr marL="342900" lvl="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пассивных участников решения проблемы, т.е. тех, на ком скажутся последствия решаемой проблемы;</a:t>
            </a:r>
          </a:p>
          <a:p>
            <a:pPr marL="342900" lvl="0" indent="-342900">
              <a:buFont typeface="Arial" panose="020B0604020202020204" pitchFamily="34" charset="0"/>
              <a:buChar char="•"/>
            </a:pPr>
            <a:r>
              <a:rPr lang="ru-RU" sz="2400" dirty="0">
                <a:latin typeface="Times New Roman" panose="02020603050405020304" pitchFamily="18" charset="0"/>
                <a:cs typeface="Times New Roman" panose="02020603050405020304" pitchFamily="18" charset="0"/>
              </a:rPr>
              <a:t>системного аналитика и его группу, т.е. тех, кто непосредственно проводит системный анализ и вырабатывает управляющие воздействия, чтобы решить или, по крайней мере, ослабить существующую проблему.</a:t>
            </a:r>
          </a:p>
        </p:txBody>
      </p:sp>
    </p:spTree>
    <p:extLst>
      <p:ext uri="{BB962C8B-B14F-4D97-AF65-F5344CB8AC3E}">
        <p14:creationId xmlns:p14="http://schemas.microsoft.com/office/powerpoint/2010/main" val="3489662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28959" y="332656"/>
            <a:ext cx="8640960" cy="5262979"/>
          </a:xfrm>
          <a:prstGeom prst="rect">
            <a:avLst/>
          </a:prstGeom>
        </p:spPr>
        <p:txBody>
          <a:bodyPr wrap="square">
            <a:spAutoFit/>
          </a:bodyPr>
          <a:lstStyle/>
          <a:p>
            <a:pPr algn="ctr">
              <a:spcAft>
                <a:spcPts val="0"/>
              </a:spcAft>
            </a:pPr>
            <a:r>
              <a:rPr lang="ru-RU" sz="2800" dirty="0" smtClean="0">
                <a:solidFill>
                  <a:srgbClr val="000000"/>
                </a:solidFill>
                <a:effectLst/>
                <a:latin typeface="Times New Roman" panose="02020603050405020304" pitchFamily="18" charset="0"/>
                <a:cs typeface="Times New Roman" panose="02020603050405020304" pitchFamily="18" charset="0"/>
              </a:rPr>
              <a:t>3. Конфигурирование проблемы</a:t>
            </a:r>
            <a:endParaRPr lang="ru-RU" sz="2400" dirty="0" smtClean="0">
              <a:solidFill>
                <a:srgbClr val="000000"/>
              </a:solidFill>
              <a:effectLst/>
              <a:latin typeface="Times New Roman" panose="02020603050405020304" pitchFamily="18" charset="0"/>
              <a:cs typeface="Times New Roman" panose="02020603050405020304" pitchFamily="18" charset="0"/>
            </a:endParaRPr>
          </a:p>
          <a:p>
            <a:pPr algn="just">
              <a:spcAft>
                <a:spcPts val="0"/>
              </a:spcAft>
            </a:pPr>
            <a:r>
              <a:rPr lang="ru-RU" sz="2800" dirty="0" smtClean="0">
                <a:solidFill>
                  <a:srgbClr val="000000"/>
                </a:solidFill>
                <a:effectLst/>
                <a:latin typeface="Times New Roman" panose="02020603050405020304" pitchFamily="18" charset="0"/>
                <a:cs typeface="Times New Roman" panose="02020603050405020304" pitchFamily="18" charset="0"/>
              </a:rPr>
              <a:t> </a:t>
            </a:r>
            <a:endParaRPr lang="ru-RU" sz="2400" dirty="0" smtClean="0">
              <a:solidFill>
                <a:srgbClr val="000000"/>
              </a:solidFill>
              <a:effectLst/>
              <a:latin typeface="Times New Roman" panose="02020603050405020304" pitchFamily="18" charset="0"/>
              <a:cs typeface="Times New Roman" panose="02020603050405020304" pitchFamily="18" charset="0"/>
            </a:endParaRPr>
          </a:p>
          <a:p>
            <a:endParaRPr lang="ru-RU" sz="2800" dirty="0" smtClean="0">
              <a:solidFill>
                <a:srgbClr val="000000"/>
              </a:solidFill>
              <a:effectLst/>
              <a:latin typeface="Times New Roman" panose="02020603050405020304" pitchFamily="18" charset="0"/>
              <a:ea typeface="Arial Unicode MS"/>
              <a:cs typeface="Times New Roman" panose="02020603050405020304" pitchFamily="18" charset="0"/>
            </a:endParaRPr>
          </a:p>
          <a:p>
            <a:pPr algn="just"/>
            <a:r>
              <a:rPr lang="ru-RU" sz="2800" dirty="0" smtClean="0">
                <a:solidFill>
                  <a:srgbClr val="000000"/>
                </a:solidFill>
                <a:effectLst/>
                <a:latin typeface="Times New Roman" panose="02020603050405020304" pitchFamily="18" charset="0"/>
                <a:ea typeface="Arial Unicode MS"/>
                <a:cs typeface="Times New Roman" panose="02020603050405020304" pitchFamily="18" charset="0"/>
              </a:rPr>
              <a:t>	Одним из ключевых результатов расширения проблемы до про­блематики является перечень тех точек зрения, которые необходи­мо учесть при решении проблемы. Более того, следует иметь в виду, что процесс рассмотрения исходной проблемы из каждой конкрет­ной точки зрения может описываться с помощью своего специфи­ческого языка. Совокупность всех языков, на которых будет описы­ваться решаемая проблема, называют конфигуратором системы. </a:t>
            </a:r>
            <a:endParaRPr lang="ru-RU" sz="2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269386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1988840"/>
            <a:ext cx="8640960" cy="4031873"/>
          </a:xfrm>
          <a:prstGeom prst="rect">
            <a:avLst/>
          </a:prstGeom>
        </p:spPr>
        <p:txBody>
          <a:bodyPr wrap="square">
            <a:spAutoFit/>
          </a:bodyPr>
          <a:lstStyle/>
          <a:p>
            <a:pPr algn="just"/>
            <a:r>
              <a:rPr lang="ru-RU" sz="3200" dirty="0" smtClean="0">
                <a:latin typeface="Times New Roman" panose="02020603050405020304" pitchFamily="18" charset="0"/>
                <a:cs typeface="Times New Roman" panose="02020603050405020304" pitchFamily="18" charset="0"/>
              </a:rPr>
              <a:t>	Если </a:t>
            </a:r>
            <a:r>
              <a:rPr lang="ru-RU" sz="3200" dirty="0">
                <a:latin typeface="Times New Roman" panose="02020603050405020304" pitchFamily="18" charset="0"/>
                <a:cs typeface="Times New Roman" panose="02020603050405020304" pitchFamily="18" charset="0"/>
              </a:rPr>
              <a:t>число заинтересованных сторон слишком велико, то появ­ляется настоятельная необходимость в уменьшении размерности построенной проблематики; это достигается агрегированием. Про­стейший способ агрегирования состоит в установлении отношения эквивалентности между близкими точками зрения. </a:t>
            </a:r>
          </a:p>
        </p:txBody>
      </p:sp>
    </p:spTree>
    <p:extLst>
      <p:ext uri="{BB962C8B-B14F-4D97-AF65-F5344CB8AC3E}">
        <p14:creationId xmlns:p14="http://schemas.microsoft.com/office/powerpoint/2010/main" val="3478025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251520" y="332656"/>
            <a:ext cx="8640960" cy="4401205"/>
          </a:xfrm>
          <a:prstGeom prst="rect">
            <a:avLst/>
          </a:prstGeom>
        </p:spPr>
        <p:txBody>
          <a:bodyPr wrap="square">
            <a:spAutoFit/>
          </a:bodyPr>
          <a:lstStyle/>
          <a:p>
            <a:pPr algn="ctr">
              <a:spcAft>
                <a:spcPts val="0"/>
              </a:spcAft>
            </a:pPr>
            <a:r>
              <a:rPr lang="ru-RU" sz="2800" dirty="0" smtClean="0">
                <a:solidFill>
                  <a:srgbClr val="000000"/>
                </a:solidFill>
                <a:effectLst/>
                <a:latin typeface="Times New Roman"/>
              </a:rPr>
              <a:t>4. Постановка задачи</a:t>
            </a:r>
            <a:endParaRPr lang="ru-RU" sz="2400" dirty="0" smtClean="0">
              <a:solidFill>
                <a:srgbClr val="000000"/>
              </a:solidFill>
              <a:effectLst/>
              <a:latin typeface="Arial Unicode MS"/>
            </a:endParaRPr>
          </a:p>
          <a:p>
            <a:pPr indent="449580" algn="just">
              <a:spcAft>
                <a:spcPts val="0"/>
              </a:spcAft>
            </a:pPr>
            <a:r>
              <a:rPr lang="ru-RU" sz="2800" dirty="0" smtClean="0">
                <a:solidFill>
                  <a:srgbClr val="000000"/>
                </a:solidFill>
                <a:effectLst/>
                <a:latin typeface="Times New Roman"/>
              </a:rPr>
              <a:t> </a:t>
            </a:r>
            <a:endParaRPr lang="ru-RU" sz="2400" dirty="0" smtClean="0">
              <a:solidFill>
                <a:srgbClr val="000000"/>
              </a:solidFill>
              <a:effectLst/>
              <a:latin typeface="Arial Unicode MS"/>
            </a:endParaRPr>
          </a:p>
          <a:p>
            <a:pPr algn="just"/>
            <a:endParaRPr lang="ru-RU" sz="2800" dirty="0" smtClean="0">
              <a:solidFill>
                <a:srgbClr val="000000"/>
              </a:solidFill>
              <a:effectLst/>
              <a:latin typeface="Times New Roman"/>
              <a:ea typeface="Arial Unicode MS"/>
            </a:endParaRPr>
          </a:p>
          <a:p>
            <a:pPr algn="just"/>
            <a:r>
              <a:rPr lang="ru-RU" sz="2800" dirty="0">
                <a:solidFill>
                  <a:srgbClr val="000000"/>
                </a:solidFill>
                <a:latin typeface="Times New Roman"/>
                <a:ea typeface="Arial Unicode MS"/>
              </a:rPr>
              <a:t>	</a:t>
            </a:r>
            <a:r>
              <a:rPr lang="ru-RU" sz="2800" dirty="0" smtClean="0">
                <a:solidFill>
                  <a:srgbClr val="000000"/>
                </a:solidFill>
                <a:effectLst/>
                <a:latin typeface="Times New Roman"/>
                <a:ea typeface="Arial Unicode MS"/>
              </a:rPr>
              <a:t>Располагая первоначальной формулировкой подлежа­щей решению проблемы, ее проблематикой и конфигурацией, можно приступить к постановке задачи. Кроме собственно задания на проведение аналитических работ задача должна подсказывать направление поиска возможных вариантов решения проблемы. </a:t>
            </a:r>
            <a:endParaRPr lang="ru-RU" sz="2800" dirty="0"/>
          </a:p>
        </p:txBody>
      </p:sp>
    </p:spTree>
    <p:extLst>
      <p:ext uri="{BB962C8B-B14F-4D97-AF65-F5344CB8AC3E}">
        <p14:creationId xmlns:p14="http://schemas.microsoft.com/office/powerpoint/2010/main" val="34605537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Волна">
  <a:themeElements>
    <a:clrScheme name="Волна">
      <a:dk1>
        <a:sysClr val="windowText" lastClr="000000"/>
      </a:dk1>
      <a:lt1>
        <a:sysClr val="window" lastClr="FFFFFF"/>
      </a:lt1>
      <a:dk2>
        <a:srgbClr val="073E87"/>
      </a:dk2>
      <a:lt2>
        <a:srgbClr val="C6E7FC"/>
      </a:lt2>
      <a:accent1>
        <a:srgbClr val="31B6FD"/>
      </a:accent1>
      <a:accent2>
        <a:srgbClr val="4584D3"/>
      </a:accent2>
      <a:accent3>
        <a:srgbClr val="5BD078"/>
      </a:accent3>
      <a:accent4>
        <a:srgbClr val="A5D028"/>
      </a:accent4>
      <a:accent5>
        <a:srgbClr val="F5C040"/>
      </a:accent5>
      <a:accent6>
        <a:srgbClr val="05E0DB"/>
      </a:accent6>
      <a:hlink>
        <a:srgbClr val="0080FF"/>
      </a:hlink>
      <a:folHlink>
        <a:srgbClr val="5EAEFF"/>
      </a:folHlink>
    </a:clrScheme>
    <a:fontScheme name="Волна">
      <a:majorFont>
        <a:latin typeface="Candara"/>
        <a:ea typeface=""/>
        <a:cs typeface=""/>
        <a:font script="Jpan" typeface="HGP明朝E"/>
        <a:font script="Hang" typeface="HY그래픽M"/>
        <a:font script="Hans" typeface="华文新魏"/>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ndara"/>
        <a:ea typeface=""/>
        <a:cs typeface=""/>
        <a:font script="Jpan" typeface="HGP明朝E"/>
        <a:font script="Hang" typeface="HY그래픽M"/>
        <a:font script="Hans" typeface="华文楷体"/>
        <a:font script="Hant" typeface="標楷體"/>
        <a:font script="Arab" typeface="Arial"/>
        <a:font script="Hebr" typeface="Arial"/>
        <a:font script="Thai" typeface="Kodchiang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Волна">
      <a:fillStyleLst>
        <a:solidFill>
          <a:schemeClr val="phClr"/>
        </a:solidFill>
        <a:gradFill rotWithShape="1">
          <a:gsLst>
            <a:gs pos="0">
              <a:schemeClr val="phClr">
                <a:tint val="0"/>
              </a:schemeClr>
            </a:gs>
            <a:gs pos="44000">
              <a:schemeClr val="phClr">
                <a:tint val="60000"/>
                <a:satMod val="120000"/>
              </a:schemeClr>
            </a:gs>
            <a:gs pos="100000">
              <a:schemeClr val="phClr">
                <a:tint val="90000"/>
                <a:alpha val="100000"/>
                <a:lumMod val="90000"/>
              </a:schemeClr>
            </a:gs>
          </a:gsLst>
          <a:lin ang="5400000" scaled="0"/>
        </a:gradFill>
        <a:gradFill rotWithShape="1">
          <a:gsLst>
            <a:gs pos="0">
              <a:schemeClr val="phClr">
                <a:tint val="96000"/>
                <a:satMod val="120000"/>
                <a:lumMod val="120000"/>
              </a:schemeClr>
            </a:gs>
            <a:gs pos="100000">
              <a:schemeClr val="phClr">
                <a:shade val="89000"/>
                <a:lumMod val="90000"/>
              </a:schemeClr>
            </a:gs>
          </a:gsLst>
          <a:lin ang="5400000" scaled="0"/>
        </a:gradFill>
      </a:fillStyleLst>
      <a:lnStyleLst>
        <a:ln w="9525" cap="flat" cmpd="sng" algn="ctr">
          <a:solidFill>
            <a:schemeClr val="phClr"/>
          </a:solidFill>
          <a:prstDash val="solid"/>
        </a:ln>
        <a:ln w="15875" cap="flat" cmpd="sng" algn="ctr">
          <a:solidFill>
            <a:schemeClr val="phClr">
              <a:shade val="75000"/>
              <a:lumMod val="80000"/>
            </a:schemeClr>
          </a:solidFill>
          <a:prstDash val="solid"/>
        </a:ln>
        <a:ln w="25400" cap="flat" cmpd="sng" algn="ctr">
          <a:solidFill>
            <a:schemeClr val="phClr"/>
          </a:solidFill>
          <a:prstDash val="solid"/>
        </a:ln>
      </a:lnStyleLst>
      <a:effectStyleLst>
        <a:effectStyle>
          <a:effectLst/>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prstMaterial="flat">
            <a:bevelT w="12700" h="12700"/>
          </a:sp3d>
        </a:effectStyle>
        <a:effectStyle>
          <a:effectLst>
            <a:outerShdw blurRad="50800" dist="25400" dir="5400000" rotWithShape="0">
              <a:srgbClr val="000000">
                <a:alpha val="38000"/>
              </a:srgbClr>
            </a:outerShdw>
          </a:effectLst>
          <a:scene3d>
            <a:camera prst="orthographicFront">
              <a:rot lat="0" lon="0" rev="0"/>
            </a:camera>
            <a:lightRig rig="flat" dir="tl">
              <a:rot lat="0" lon="0" rev="6360000"/>
            </a:lightRig>
          </a:scene3d>
          <a:sp3d contourW="19050" prstMaterial="flat">
            <a:bevelT w="63500" h="63500"/>
            <a:contourClr>
              <a:schemeClr val="phClr">
                <a:shade val="25000"/>
                <a:satMod val="180000"/>
              </a:schemeClr>
            </a:contourClr>
          </a:sp3d>
        </a:effectStyle>
      </a:effectStyleLst>
      <a:bgFillStyleLst>
        <a:solidFill>
          <a:schemeClr val="phClr"/>
        </a:solidFill>
        <a:gradFill rotWithShape="1">
          <a:gsLst>
            <a:gs pos="40000">
              <a:schemeClr val="phClr">
                <a:tint val="94000"/>
                <a:shade val="94000"/>
                <a:alpha val="100000"/>
                <a:satMod val="114000"/>
                <a:lumMod val="114000"/>
              </a:schemeClr>
            </a:gs>
            <a:gs pos="74000">
              <a:schemeClr val="phClr">
                <a:tint val="94000"/>
                <a:shade val="94000"/>
                <a:satMod val="128000"/>
                <a:lumMod val="100000"/>
              </a:schemeClr>
            </a:gs>
            <a:gs pos="100000">
              <a:schemeClr val="phClr">
                <a:tint val="98000"/>
                <a:shade val="100000"/>
                <a:hueMod val="98000"/>
                <a:satMod val="100000"/>
                <a:lumMod val="74000"/>
              </a:schemeClr>
            </a:gs>
          </a:gsLst>
          <a:path path="circle">
            <a:fillToRect l="20000" t="-40000" r="20000" b="140000"/>
          </a:path>
        </a:gradFill>
        <a:blipFill rotWithShape="1">
          <a:blip xmlns:r="http://schemas.openxmlformats.org/officeDocument/2006/relationships" r:embed="rId1">
            <a:duotone>
              <a:schemeClr val="phClr">
                <a:tint val="96000"/>
                <a:satMod val="130000"/>
                <a:lumMod val="50000"/>
              </a:schemeClr>
              <a:schemeClr val="phClr">
                <a:tint val="96000"/>
                <a:satMod val="114000"/>
                <a:lumMod val="114000"/>
              </a:schemeClr>
            </a:duotone>
          </a:blip>
          <a:stretch/>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Waveform</Template>
  <TotalTime>82</TotalTime>
  <Words>667</Words>
  <Application>Microsoft Office PowerPoint</Application>
  <PresentationFormat>Экран (4:3)</PresentationFormat>
  <Paragraphs>82</Paragraphs>
  <Slides>21</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21</vt:i4>
      </vt:variant>
    </vt:vector>
  </HeadingPairs>
  <TitlesOfParts>
    <vt:vector size="28" baseType="lpstr">
      <vt:lpstr>Arial Unicode MS</vt:lpstr>
      <vt:lpstr>Arial</vt:lpstr>
      <vt:lpstr>Calibri</vt:lpstr>
      <vt:lpstr>Candara</vt:lpstr>
      <vt:lpstr>Symbol</vt:lpstr>
      <vt:lpstr>Times New Roman</vt:lpstr>
      <vt:lpstr>Волна</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Ставропольский ГАУ</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Menedgment</dc:creator>
  <cp:lastModifiedBy>Антон Назаренко</cp:lastModifiedBy>
  <cp:revision>9</cp:revision>
  <cp:lastPrinted>2014-11-11T07:08:55Z</cp:lastPrinted>
  <dcterms:created xsi:type="dcterms:W3CDTF">2014-11-11T06:12:28Z</dcterms:created>
  <dcterms:modified xsi:type="dcterms:W3CDTF">2015-11-06T15:21:38Z</dcterms:modified>
</cp:coreProperties>
</file>